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06" r:id="rId2"/>
    <p:sldId id="256" r:id="rId3"/>
    <p:sldId id="257" r:id="rId4"/>
    <p:sldId id="308" r:id="rId5"/>
    <p:sldId id="319" r:id="rId6"/>
    <p:sldId id="320" r:id="rId7"/>
    <p:sldId id="321" r:id="rId8"/>
    <p:sldId id="309" r:id="rId9"/>
    <p:sldId id="310" r:id="rId10"/>
    <p:sldId id="311" r:id="rId11"/>
    <p:sldId id="312" r:id="rId12"/>
    <p:sldId id="313" r:id="rId13"/>
    <p:sldId id="314" r:id="rId14"/>
    <p:sldId id="322" r:id="rId15"/>
    <p:sldId id="316" r:id="rId16"/>
    <p:sldId id="278" r:id="rId17"/>
    <p:sldId id="317" r:id="rId18"/>
    <p:sldId id="27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9A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7" autoAdjust="0"/>
    <p:restoredTop sz="70119" autoAdjust="0"/>
  </p:normalViewPr>
  <p:slideViewPr>
    <p:cSldViewPr snapToGrid="0">
      <p:cViewPr varScale="1">
        <p:scale>
          <a:sx n="44" d="100"/>
          <a:sy n="44" d="100"/>
        </p:scale>
        <p:origin x="518" y="58"/>
      </p:cViewPr>
      <p:guideLst/>
    </p:cSldViewPr>
  </p:slideViewPr>
  <p:outlineViewPr>
    <p:cViewPr>
      <p:scale>
        <a:sx n="33" d="100"/>
        <a:sy n="33" d="100"/>
      </p:scale>
      <p:origin x="0" y="-42667"/>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34244F-F6F2-4E1B-BAAB-D347874345B4}" type="datetimeFigureOut">
              <a:rPr lang="en-US" smtClean="0"/>
              <a:t>7/5/2018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0EA2CE-DE7F-4F35-87A8-4B3F780E460A}" type="slidenum">
              <a:rPr lang="en-US" smtClean="0"/>
              <a:t>‹#›</a:t>
            </a:fld>
            <a:endParaRPr lang="en-US"/>
          </a:p>
        </p:txBody>
      </p:sp>
    </p:spTree>
    <p:extLst>
      <p:ext uri="{BB962C8B-B14F-4D97-AF65-F5344CB8AC3E}">
        <p14:creationId xmlns:p14="http://schemas.microsoft.com/office/powerpoint/2010/main" val="4168444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Things Entertainment first shared these techniques, and a demo illustrating their use, at the VR for Good Summit in Washington DC, which was held on November 17, 2017 at the Milken Institute School of Public Health, George Washington University. </a:t>
            </a:r>
          </a:p>
        </p:txBody>
      </p:sp>
      <p:sp>
        <p:nvSpPr>
          <p:cNvPr id="4" name="Slide Number Placeholder 3"/>
          <p:cNvSpPr>
            <a:spLocks noGrp="1"/>
          </p:cNvSpPr>
          <p:nvPr>
            <p:ph type="sldNum" sz="quarter" idx="10"/>
          </p:nvPr>
        </p:nvSpPr>
        <p:spPr/>
        <p:txBody>
          <a:bodyPr/>
          <a:lstStyle/>
          <a:p>
            <a:fld id="{640EA2CE-DE7F-4F35-87A8-4B3F780E460A}" type="slidenum">
              <a:rPr lang="en-US" smtClean="0"/>
              <a:t>1</a:t>
            </a:fld>
            <a:endParaRPr lang="en-US"/>
          </a:p>
        </p:txBody>
      </p:sp>
    </p:spTree>
    <p:extLst>
      <p:ext uri="{BB962C8B-B14F-4D97-AF65-F5344CB8AC3E}">
        <p14:creationId xmlns:p14="http://schemas.microsoft.com/office/powerpoint/2010/main" val="543727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0EA2CE-DE7F-4F35-87A8-4B3F780E460A}" type="slidenum">
              <a:rPr lang="en-US" smtClean="0"/>
              <a:t>11</a:t>
            </a:fld>
            <a:endParaRPr lang="en-US"/>
          </a:p>
        </p:txBody>
      </p:sp>
    </p:spTree>
    <p:extLst>
      <p:ext uri="{BB962C8B-B14F-4D97-AF65-F5344CB8AC3E}">
        <p14:creationId xmlns:p14="http://schemas.microsoft.com/office/powerpoint/2010/main" val="3526126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Several possible types of precise pointing are listed on this slide.</a:t>
            </a:r>
          </a:p>
          <a:p>
            <a:r>
              <a:rPr lang="en-US" dirty="0"/>
              <a:t>For greater realism, distance interactive sounds can also be spatial or positional and sound like they come from the target.</a:t>
            </a:r>
          </a:p>
        </p:txBody>
      </p:sp>
      <p:sp>
        <p:nvSpPr>
          <p:cNvPr id="4" name="Slide Number Placeholder 3"/>
          <p:cNvSpPr>
            <a:spLocks noGrp="1"/>
          </p:cNvSpPr>
          <p:nvPr>
            <p:ph type="sldNum" sz="quarter" idx="10"/>
          </p:nvPr>
        </p:nvSpPr>
        <p:spPr/>
        <p:txBody>
          <a:bodyPr/>
          <a:lstStyle/>
          <a:p>
            <a:fld id="{640EA2CE-DE7F-4F35-87A8-4B3F780E460A}" type="slidenum">
              <a:rPr lang="en-US" smtClean="0"/>
              <a:t>12</a:t>
            </a:fld>
            <a:endParaRPr lang="en-US"/>
          </a:p>
        </p:txBody>
      </p:sp>
    </p:spTree>
    <p:extLst>
      <p:ext uri="{BB962C8B-B14F-4D97-AF65-F5344CB8AC3E}">
        <p14:creationId xmlns:p14="http://schemas.microsoft.com/office/powerpoint/2010/main" val="2166212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in practical coding you might be testing for intersection with a point in space slightly outside of the actual location of the real world device or the real world controller.</a:t>
            </a:r>
          </a:p>
        </p:txBody>
      </p:sp>
      <p:sp>
        <p:nvSpPr>
          <p:cNvPr id="4" name="Slide Number Placeholder 3"/>
          <p:cNvSpPr>
            <a:spLocks noGrp="1"/>
          </p:cNvSpPr>
          <p:nvPr>
            <p:ph type="sldNum" sz="quarter" idx="10"/>
          </p:nvPr>
        </p:nvSpPr>
        <p:spPr/>
        <p:txBody>
          <a:bodyPr/>
          <a:lstStyle/>
          <a:p>
            <a:fld id="{640EA2CE-DE7F-4F35-87A8-4B3F780E460A}" type="slidenum">
              <a:rPr lang="en-US" smtClean="0"/>
              <a:t>13</a:t>
            </a:fld>
            <a:endParaRPr lang="en-US"/>
          </a:p>
        </p:txBody>
      </p:sp>
    </p:spTree>
    <p:extLst>
      <p:ext uri="{BB962C8B-B14F-4D97-AF65-F5344CB8AC3E}">
        <p14:creationId xmlns:p14="http://schemas.microsoft.com/office/powerpoint/2010/main" val="2655488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0EA2CE-DE7F-4F35-87A8-4B3F780E460A}" type="slidenum">
              <a:rPr lang="en-US" smtClean="0"/>
              <a:t>14</a:t>
            </a:fld>
            <a:endParaRPr lang="en-US"/>
          </a:p>
        </p:txBody>
      </p:sp>
    </p:spTree>
    <p:extLst>
      <p:ext uri="{BB962C8B-B14F-4D97-AF65-F5344CB8AC3E}">
        <p14:creationId xmlns:p14="http://schemas.microsoft.com/office/powerpoint/2010/main" val="668737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it is good practice for augmented reality horizontal planes (e.g. tables, desks) to overhang any real world horizonal planes that they may be imitating.</a:t>
            </a:r>
          </a:p>
        </p:txBody>
      </p:sp>
      <p:sp>
        <p:nvSpPr>
          <p:cNvPr id="4" name="Slide Number Placeholder 3"/>
          <p:cNvSpPr>
            <a:spLocks noGrp="1"/>
          </p:cNvSpPr>
          <p:nvPr>
            <p:ph type="sldNum" sz="quarter" idx="10"/>
          </p:nvPr>
        </p:nvSpPr>
        <p:spPr/>
        <p:txBody>
          <a:bodyPr/>
          <a:lstStyle/>
          <a:p>
            <a:fld id="{640EA2CE-DE7F-4F35-87A8-4B3F780E460A}" type="slidenum">
              <a:rPr lang="en-US" smtClean="0"/>
              <a:t>15</a:t>
            </a:fld>
            <a:endParaRPr lang="en-US"/>
          </a:p>
        </p:txBody>
      </p:sp>
    </p:spTree>
    <p:extLst>
      <p:ext uri="{BB962C8B-B14F-4D97-AF65-F5344CB8AC3E}">
        <p14:creationId xmlns:p14="http://schemas.microsoft.com/office/powerpoint/2010/main" val="5628253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40EA2CE-DE7F-4F35-87A8-4B3F780E460A}" type="slidenum">
              <a:rPr lang="en-US" smtClean="0"/>
              <a:t>18</a:t>
            </a:fld>
            <a:endParaRPr lang="en-US"/>
          </a:p>
        </p:txBody>
      </p:sp>
    </p:spTree>
    <p:extLst>
      <p:ext uri="{BB962C8B-B14F-4D97-AF65-F5344CB8AC3E}">
        <p14:creationId xmlns:p14="http://schemas.microsoft.com/office/powerpoint/2010/main" val="3981207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640EA2CE-DE7F-4F35-87A8-4B3F780E460A}" type="slidenum">
              <a:rPr lang="en-US" smtClean="0"/>
              <a:t>2</a:t>
            </a:fld>
            <a:endParaRPr lang="en-US"/>
          </a:p>
        </p:txBody>
      </p:sp>
    </p:spTree>
    <p:extLst>
      <p:ext uri="{BB962C8B-B14F-4D97-AF65-F5344CB8AC3E}">
        <p14:creationId xmlns:p14="http://schemas.microsoft.com/office/powerpoint/2010/main" val="543727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40EA2CE-DE7F-4F35-87A8-4B3F780E460A}" type="slidenum">
              <a:rPr lang="en-US" smtClean="0"/>
              <a:t>3</a:t>
            </a:fld>
            <a:endParaRPr lang="en-US"/>
          </a:p>
        </p:txBody>
      </p:sp>
    </p:spTree>
    <p:extLst>
      <p:ext uri="{BB962C8B-B14F-4D97-AF65-F5344CB8AC3E}">
        <p14:creationId xmlns:p14="http://schemas.microsoft.com/office/powerpoint/2010/main" val="3636890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640EA2CE-DE7F-4F35-87A8-4B3F780E460A}" type="slidenum">
              <a:rPr lang="en-US" smtClean="0"/>
              <a:t>4</a:t>
            </a:fld>
            <a:endParaRPr lang="en-US"/>
          </a:p>
        </p:txBody>
      </p:sp>
    </p:spTree>
    <p:extLst>
      <p:ext uri="{BB962C8B-B14F-4D97-AF65-F5344CB8AC3E}">
        <p14:creationId xmlns:p14="http://schemas.microsoft.com/office/powerpoint/2010/main" val="1538715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games can work well for at least some of these users. Not all games will work well for all users, but some games will work well for all users. </a:t>
            </a:r>
          </a:p>
        </p:txBody>
      </p:sp>
      <p:sp>
        <p:nvSpPr>
          <p:cNvPr id="4" name="Slide Number Placeholder 3"/>
          <p:cNvSpPr>
            <a:spLocks noGrp="1"/>
          </p:cNvSpPr>
          <p:nvPr>
            <p:ph type="sldNum" sz="quarter" idx="10"/>
          </p:nvPr>
        </p:nvSpPr>
        <p:spPr/>
        <p:txBody>
          <a:bodyPr/>
          <a:lstStyle/>
          <a:p>
            <a:fld id="{640EA2CE-DE7F-4F35-87A8-4B3F780E460A}" type="slidenum">
              <a:rPr lang="en-US" smtClean="0"/>
              <a:t>5</a:t>
            </a:fld>
            <a:endParaRPr lang="en-US"/>
          </a:p>
        </p:txBody>
      </p:sp>
    </p:spTree>
    <p:extLst>
      <p:ext uri="{BB962C8B-B14F-4D97-AF65-F5344CB8AC3E}">
        <p14:creationId xmlns:p14="http://schemas.microsoft.com/office/powerpoint/2010/main" val="2642112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Situations that mimic these issues include looking at a screen in bright sun or playing on an airplane where you can’t move around as much.</a:t>
            </a:r>
          </a:p>
        </p:txBody>
      </p:sp>
      <p:sp>
        <p:nvSpPr>
          <p:cNvPr id="4" name="Slide Number Placeholder 3"/>
          <p:cNvSpPr>
            <a:spLocks noGrp="1"/>
          </p:cNvSpPr>
          <p:nvPr>
            <p:ph type="sldNum" sz="quarter" idx="10"/>
          </p:nvPr>
        </p:nvSpPr>
        <p:spPr/>
        <p:txBody>
          <a:bodyPr/>
          <a:lstStyle/>
          <a:p>
            <a:fld id="{640EA2CE-DE7F-4F35-87A8-4B3F780E460A}" type="slidenum">
              <a:rPr lang="en-US" smtClean="0"/>
              <a:t>6</a:t>
            </a:fld>
            <a:endParaRPr lang="en-US"/>
          </a:p>
        </p:txBody>
      </p:sp>
    </p:spTree>
    <p:extLst>
      <p:ext uri="{BB962C8B-B14F-4D97-AF65-F5344CB8AC3E}">
        <p14:creationId xmlns:p14="http://schemas.microsoft.com/office/powerpoint/2010/main" val="1154821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Situations that mimic these issues include looking at a screen in bright sun or playing on an airplane where you can’t move around as much.</a:t>
            </a:r>
          </a:p>
        </p:txBody>
      </p:sp>
      <p:sp>
        <p:nvSpPr>
          <p:cNvPr id="4" name="Slide Number Placeholder 3"/>
          <p:cNvSpPr>
            <a:spLocks noGrp="1"/>
          </p:cNvSpPr>
          <p:nvPr>
            <p:ph type="sldNum" sz="quarter" idx="10"/>
          </p:nvPr>
        </p:nvSpPr>
        <p:spPr/>
        <p:txBody>
          <a:bodyPr/>
          <a:lstStyle/>
          <a:p>
            <a:fld id="{640EA2CE-DE7F-4F35-87A8-4B3F780E460A}" type="slidenum">
              <a:rPr lang="en-US" smtClean="0"/>
              <a:t>7</a:t>
            </a:fld>
            <a:endParaRPr lang="en-US"/>
          </a:p>
        </p:txBody>
      </p:sp>
    </p:spTree>
    <p:extLst>
      <p:ext uri="{BB962C8B-B14F-4D97-AF65-F5344CB8AC3E}">
        <p14:creationId xmlns:p14="http://schemas.microsoft.com/office/powerpoint/2010/main" val="3024848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Every technique listed has been implemented in at least one test application by Things Entertainment on at least one reasonably priced current platform. </a:t>
            </a:r>
          </a:p>
          <a:p>
            <a:endParaRPr lang="en-US" dirty="0"/>
          </a:p>
        </p:txBody>
      </p:sp>
      <p:sp>
        <p:nvSpPr>
          <p:cNvPr id="4" name="Slide Number Placeholder 3"/>
          <p:cNvSpPr>
            <a:spLocks noGrp="1"/>
          </p:cNvSpPr>
          <p:nvPr>
            <p:ph type="sldNum" sz="quarter" idx="10"/>
          </p:nvPr>
        </p:nvSpPr>
        <p:spPr/>
        <p:txBody>
          <a:bodyPr/>
          <a:lstStyle/>
          <a:p>
            <a:fld id="{640EA2CE-DE7F-4F35-87A8-4B3F780E460A}" type="slidenum">
              <a:rPr lang="en-US" smtClean="0"/>
              <a:t>9</a:t>
            </a:fld>
            <a:endParaRPr lang="en-US"/>
          </a:p>
        </p:txBody>
      </p:sp>
    </p:spTree>
    <p:extLst>
      <p:ext uri="{BB962C8B-B14F-4D97-AF65-F5344CB8AC3E}">
        <p14:creationId xmlns:p14="http://schemas.microsoft.com/office/powerpoint/2010/main" val="1665628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0EA2CE-DE7F-4F35-87A8-4B3F780E460A}" type="slidenum">
              <a:rPr lang="en-US" smtClean="0"/>
              <a:t>10</a:t>
            </a:fld>
            <a:endParaRPr lang="en-US"/>
          </a:p>
        </p:txBody>
      </p:sp>
    </p:spTree>
    <p:extLst>
      <p:ext uri="{BB962C8B-B14F-4D97-AF65-F5344CB8AC3E}">
        <p14:creationId xmlns:p14="http://schemas.microsoft.com/office/powerpoint/2010/main" val="3316056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3885C-1AD0-495C-BF2C-A49DCBE19F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9BD343-2F15-4D7E-A91D-4851738FA1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B69D05C-3114-4DFE-A7EB-81E48C880E77}"/>
              </a:ext>
            </a:extLst>
          </p:cNvPr>
          <p:cNvSpPr>
            <a:spLocks noGrp="1"/>
          </p:cNvSpPr>
          <p:nvPr>
            <p:ph type="dt" sz="half" idx="10"/>
          </p:nvPr>
        </p:nvSpPr>
        <p:spPr/>
        <p:txBody>
          <a:bodyPr/>
          <a:lstStyle/>
          <a:p>
            <a:fld id="{4BD3375C-3113-4F95-8162-57D767978AB6}" type="datetime1">
              <a:rPr lang="en-US" smtClean="0"/>
              <a:t>7/5/2018</a:t>
            </a:fld>
            <a:endParaRPr lang="en-US"/>
          </a:p>
        </p:txBody>
      </p:sp>
      <p:sp>
        <p:nvSpPr>
          <p:cNvPr id="5" name="Footer Placeholder 4">
            <a:extLst>
              <a:ext uri="{FF2B5EF4-FFF2-40B4-BE49-F238E27FC236}">
                <a16:creationId xmlns:a16="http://schemas.microsoft.com/office/drawing/2014/main" id="{D2C80D6B-19BF-4D2B-8EAE-88FDCC2614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74AA9C-1FD1-4101-9DB9-EBA2B75F2085}"/>
              </a:ext>
            </a:extLst>
          </p:cNvPr>
          <p:cNvSpPr>
            <a:spLocks noGrp="1"/>
          </p:cNvSpPr>
          <p:nvPr>
            <p:ph type="sldNum" sz="quarter" idx="12"/>
          </p:nvPr>
        </p:nvSpPr>
        <p:spPr/>
        <p:txBody>
          <a:bodyPr/>
          <a:lstStyle/>
          <a:p>
            <a:fld id="{DD4CA94A-0789-4605-AF62-D84FEFE288E6}" type="slidenum">
              <a:rPr lang="en-US" smtClean="0"/>
              <a:t>‹#›</a:t>
            </a:fld>
            <a:endParaRPr lang="en-US"/>
          </a:p>
        </p:txBody>
      </p:sp>
    </p:spTree>
    <p:extLst>
      <p:ext uri="{BB962C8B-B14F-4D97-AF65-F5344CB8AC3E}">
        <p14:creationId xmlns:p14="http://schemas.microsoft.com/office/powerpoint/2010/main" val="1688105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D0447-796D-4F86-A981-AC32F469F1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E2A5D50-A2E3-4501-B597-019C2411EDB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BAAD1F-9798-4EEF-B2E8-DCBE2DE7A36D}"/>
              </a:ext>
            </a:extLst>
          </p:cNvPr>
          <p:cNvSpPr>
            <a:spLocks noGrp="1"/>
          </p:cNvSpPr>
          <p:nvPr>
            <p:ph type="dt" sz="half" idx="10"/>
          </p:nvPr>
        </p:nvSpPr>
        <p:spPr/>
        <p:txBody>
          <a:bodyPr/>
          <a:lstStyle/>
          <a:p>
            <a:fld id="{26D38A97-F5E2-48C0-80FC-5C3626A4B30E}" type="datetime1">
              <a:rPr lang="en-US" smtClean="0"/>
              <a:t>7/5/2018</a:t>
            </a:fld>
            <a:endParaRPr lang="en-US"/>
          </a:p>
        </p:txBody>
      </p:sp>
      <p:sp>
        <p:nvSpPr>
          <p:cNvPr id="5" name="Footer Placeholder 4">
            <a:extLst>
              <a:ext uri="{FF2B5EF4-FFF2-40B4-BE49-F238E27FC236}">
                <a16:creationId xmlns:a16="http://schemas.microsoft.com/office/drawing/2014/main" id="{21866381-3DE5-44BC-8D57-3B1CA9B51C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2E49E5-1783-48D3-9919-4DD3B27575D5}"/>
              </a:ext>
            </a:extLst>
          </p:cNvPr>
          <p:cNvSpPr>
            <a:spLocks noGrp="1"/>
          </p:cNvSpPr>
          <p:nvPr>
            <p:ph type="sldNum" sz="quarter" idx="12"/>
          </p:nvPr>
        </p:nvSpPr>
        <p:spPr/>
        <p:txBody>
          <a:bodyPr/>
          <a:lstStyle/>
          <a:p>
            <a:fld id="{DD4CA94A-0789-4605-AF62-D84FEFE288E6}" type="slidenum">
              <a:rPr lang="en-US" smtClean="0"/>
              <a:t>‹#›</a:t>
            </a:fld>
            <a:endParaRPr lang="en-US"/>
          </a:p>
        </p:txBody>
      </p:sp>
    </p:spTree>
    <p:extLst>
      <p:ext uri="{BB962C8B-B14F-4D97-AF65-F5344CB8AC3E}">
        <p14:creationId xmlns:p14="http://schemas.microsoft.com/office/powerpoint/2010/main" val="3816810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189C29-043A-4B73-A809-9B29FADF06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270E8A-73FB-4E65-B4E6-FF59514508D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F75ED5-7029-4954-9BA0-7617F93D0020}"/>
              </a:ext>
            </a:extLst>
          </p:cNvPr>
          <p:cNvSpPr>
            <a:spLocks noGrp="1"/>
          </p:cNvSpPr>
          <p:nvPr>
            <p:ph type="dt" sz="half" idx="10"/>
          </p:nvPr>
        </p:nvSpPr>
        <p:spPr/>
        <p:txBody>
          <a:bodyPr/>
          <a:lstStyle/>
          <a:p>
            <a:fld id="{E709C8D3-46C7-41F5-87D3-244F2A831F2B}" type="datetime1">
              <a:rPr lang="en-US" smtClean="0"/>
              <a:t>7/5/2018</a:t>
            </a:fld>
            <a:endParaRPr lang="en-US"/>
          </a:p>
        </p:txBody>
      </p:sp>
      <p:sp>
        <p:nvSpPr>
          <p:cNvPr id="5" name="Footer Placeholder 4">
            <a:extLst>
              <a:ext uri="{FF2B5EF4-FFF2-40B4-BE49-F238E27FC236}">
                <a16:creationId xmlns:a16="http://schemas.microsoft.com/office/drawing/2014/main" id="{47BE680C-EC7A-4227-8269-A679A3D077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8F259F-7AA6-4B11-85EF-58D732C12331}"/>
              </a:ext>
            </a:extLst>
          </p:cNvPr>
          <p:cNvSpPr>
            <a:spLocks noGrp="1"/>
          </p:cNvSpPr>
          <p:nvPr>
            <p:ph type="sldNum" sz="quarter" idx="12"/>
          </p:nvPr>
        </p:nvSpPr>
        <p:spPr/>
        <p:txBody>
          <a:bodyPr/>
          <a:lstStyle/>
          <a:p>
            <a:fld id="{DD4CA94A-0789-4605-AF62-D84FEFE288E6}" type="slidenum">
              <a:rPr lang="en-US" smtClean="0"/>
              <a:t>‹#›</a:t>
            </a:fld>
            <a:endParaRPr lang="en-US"/>
          </a:p>
        </p:txBody>
      </p:sp>
    </p:spTree>
    <p:extLst>
      <p:ext uri="{BB962C8B-B14F-4D97-AF65-F5344CB8AC3E}">
        <p14:creationId xmlns:p14="http://schemas.microsoft.com/office/powerpoint/2010/main" val="2247007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87D53-3D45-4B86-ADC9-F659FC8B42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4CE132-3E5A-4A40-9B76-9B851822DF3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1AB07E-532D-4933-9578-E1C4595F6758}"/>
              </a:ext>
            </a:extLst>
          </p:cNvPr>
          <p:cNvSpPr>
            <a:spLocks noGrp="1"/>
          </p:cNvSpPr>
          <p:nvPr>
            <p:ph type="dt" sz="half" idx="10"/>
          </p:nvPr>
        </p:nvSpPr>
        <p:spPr/>
        <p:txBody>
          <a:bodyPr/>
          <a:lstStyle/>
          <a:p>
            <a:fld id="{DC250C19-415B-479C-AF6A-BA292DE3187D}" type="datetime1">
              <a:rPr lang="en-US" smtClean="0"/>
              <a:t>7/5/2018</a:t>
            </a:fld>
            <a:endParaRPr lang="en-US"/>
          </a:p>
        </p:txBody>
      </p:sp>
      <p:sp>
        <p:nvSpPr>
          <p:cNvPr id="5" name="Footer Placeholder 4">
            <a:extLst>
              <a:ext uri="{FF2B5EF4-FFF2-40B4-BE49-F238E27FC236}">
                <a16:creationId xmlns:a16="http://schemas.microsoft.com/office/drawing/2014/main" id="{AE07E24D-E99A-49E8-81D7-01C0621BE8A5}"/>
              </a:ext>
            </a:extLst>
          </p:cNvPr>
          <p:cNvSpPr>
            <a:spLocks noGrp="1"/>
          </p:cNvSpPr>
          <p:nvPr>
            <p:ph type="ftr" sz="quarter" idx="11"/>
          </p:nvPr>
        </p:nvSpPr>
        <p:spPr/>
        <p:txBody>
          <a:bodyPr/>
          <a:lstStyle/>
          <a:p>
            <a:r>
              <a:rPr lang="en-GB" dirty="0"/>
              <a:t>Creative Commons License
This work is licensed under a Creative Commons Attribution-</a:t>
            </a:r>
            <a:r>
              <a:rPr lang="en-GB" dirty="0" err="1"/>
              <a:t>NonCommercial</a:t>
            </a:r>
            <a:r>
              <a:rPr lang="en-GB" dirty="0"/>
              <a:t>-</a:t>
            </a:r>
            <a:r>
              <a:rPr lang="en-GB" dirty="0" err="1"/>
              <a:t>ShareAlike</a:t>
            </a:r>
            <a:r>
              <a:rPr lang="en-GB" dirty="0"/>
              <a:t> 4.0 International License</a:t>
            </a:r>
            <a:endParaRPr lang="en-US" dirty="0"/>
          </a:p>
        </p:txBody>
      </p:sp>
      <p:sp>
        <p:nvSpPr>
          <p:cNvPr id="6" name="Slide Number Placeholder 5">
            <a:extLst>
              <a:ext uri="{FF2B5EF4-FFF2-40B4-BE49-F238E27FC236}">
                <a16:creationId xmlns:a16="http://schemas.microsoft.com/office/drawing/2014/main" id="{DBE8C02A-E15E-4E84-BA51-2C1CD0A2B63F}"/>
              </a:ext>
            </a:extLst>
          </p:cNvPr>
          <p:cNvSpPr>
            <a:spLocks noGrp="1"/>
          </p:cNvSpPr>
          <p:nvPr>
            <p:ph type="sldNum" sz="quarter" idx="12"/>
          </p:nvPr>
        </p:nvSpPr>
        <p:spPr/>
        <p:txBody>
          <a:bodyPr/>
          <a:lstStyle/>
          <a:p>
            <a:fld id="{DD4CA94A-0789-4605-AF62-D84FEFE288E6}" type="slidenum">
              <a:rPr lang="en-US" smtClean="0"/>
              <a:t>‹#›</a:t>
            </a:fld>
            <a:endParaRPr lang="en-US"/>
          </a:p>
        </p:txBody>
      </p:sp>
    </p:spTree>
    <p:extLst>
      <p:ext uri="{BB962C8B-B14F-4D97-AF65-F5344CB8AC3E}">
        <p14:creationId xmlns:p14="http://schemas.microsoft.com/office/powerpoint/2010/main" val="2836736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A93A9-0F55-4607-9863-4A90FCBB8B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96BDD1B-C719-48D0-B267-852CBAD4A3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D6AFBBB-8C58-4ED7-8FD4-7040CD4067B0}"/>
              </a:ext>
            </a:extLst>
          </p:cNvPr>
          <p:cNvSpPr>
            <a:spLocks noGrp="1"/>
          </p:cNvSpPr>
          <p:nvPr>
            <p:ph type="dt" sz="half" idx="10"/>
          </p:nvPr>
        </p:nvSpPr>
        <p:spPr/>
        <p:txBody>
          <a:bodyPr/>
          <a:lstStyle/>
          <a:p>
            <a:fld id="{74B41782-F6CA-4ED6-8F7A-930CE2FB5BCC}" type="datetime1">
              <a:rPr lang="en-US" smtClean="0"/>
              <a:t>7/5/2018</a:t>
            </a:fld>
            <a:endParaRPr lang="en-US"/>
          </a:p>
        </p:txBody>
      </p:sp>
      <p:sp>
        <p:nvSpPr>
          <p:cNvPr id="5" name="Footer Placeholder 4">
            <a:extLst>
              <a:ext uri="{FF2B5EF4-FFF2-40B4-BE49-F238E27FC236}">
                <a16:creationId xmlns:a16="http://schemas.microsoft.com/office/drawing/2014/main" id="{6AEC33EA-AF06-4962-9B93-99A1773B42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DDF80F-A323-4748-B6D9-DAF9188FE271}"/>
              </a:ext>
            </a:extLst>
          </p:cNvPr>
          <p:cNvSpPr>
            <a:spLocks noGrp="1"/>
          </p:cNvSpPr>
          <p:nvPr>
            <p:ph type="sldNum" sz="quarter" idx="12"/>
          </p:nvPr>
        </p:nvSpPr>
        <p:spPr/>
        <p:txBody>
          <a:bodyPr/>
          <a:lstStyle/>
          <a:p>
            <a:fld id="{DD4CA94A-0789-4605-AF62-D84FEFE288E6}" type="slidenum">
              <a:rPr lang="en-US" smtClean="0"/>
              <a:t>‹#›</a:t>
            </a:fld>
            <a:endParaRPr lang="en-US"/>
          </a:p>
        </p:txBody>
      </p:sp>
    </p:spTree>
    <p:extLst>
      <p:ext uri="{BB962C8B-B14F-4D97-AF65-F5344CB8AC3E}">
        <p14:creationId xmlns:p14="http://schemas.microsoft.com/office/powerpoint/2010/main" val="424601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BA53E-F5D1-4593-AAE3-18B5FD152A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6EBB1F-A69A-4970-8E1E-36F170F02E9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1F3C25-22CF-41A7-B660-BCD057CA5B1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F59431-F403-4360-98FF-C0F95520FB8D}"/>
              </a:ext>
            </a:extLst>
          </p:cNvPr>
          <p:cNvSpPr>
            <a:spLocks noGrp="1"/>
          </p:cNvSpPr>
          <p:nvPr>
            <p:ph type="dt" sz="half" idx="10"/>
          </p:nvPr>
        </p:nvSpPr>
        <p:spPr/>
        <p:txBody>
          <a:bodyPr/>
          <a:lstStyle/>
          <a:p>
            <a:fld id="{B8588EFD-2DB8-4FAE-B40B-77793F6A1453}" type="datetime1">
              <a:rPr lang="en-US" smtClean="0"/>
              <a:t>7/5/2018</a:t>
            </a:fld>
            <a:endParaRPr lang="en-US"/>
          </a:p>
        </p:txBody>
      </p:sp>
      <p:sp>
        <p:nvSpPr>
          <p:cNvPr id="6" name="Footer Placeholder 5">
            <a:extLst>
              <a:ext uri="{FF2B5EF4-FFF2-40B4-BE49-F238E27FC236}">
                <a16:creationId xmlns:a16="http://schemas.microsoft.com/office/drawing/2014/main" id="{75153FA0-13A5-4235-924A-EBABDA5188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32CE81-F293-4076-B430-BD3AFF046165}"/>
              </a:ext>
            </a:extLst>
          </p:cNvPr>
          <p:cNvSpPr>
            <a:spLocks noGrp="1"/>
          </p:cNvSpPr>
          <p:nvPr>
            <p:ph type="sldNum" sz="quarter" idx="12"/>
          </p:nvPr>
        </p:nvSpPr>
        <p:spPr/>
        <p:txBody>
          <a:bodyPr/>
          <a:lstStyle/>
          <a:p>
            <a:fld id="{DD4CA94A-0789-4605-AF62-D84FEFE288E6}" type="slidenum">
              <a:rPr lang="en-US" smtClean="0"/>
              <a:t>‹#›</a:t>
            </a:fld>
            <a:endParaRPr lang="en-US"/>
          </a:p>
        </p:txBody>
      </p:sp>
    </p:spTree>
    <p:extLst>
      <p:ext uri="{BB962C8B-B14F-4D97-AF65-F5344CB8AC3E}">
        <p14:creationId xmlns:p14="http://schemas.microsoft.com/office/powerpoint/2010/main" val="2113294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618B1-DD4B-4AA7-AB70-61A0AE9A1CD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D88510-C5A4-49AA-85F3-D0389532D2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C83028A-3780-41FB-B6AA-743E3F90EB4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37FDF3-76CC-412C-9B85-D4DC24A150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3534A21-9CF8-4AD8-A720-142329E173E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8B4F9A5-77C6-4482-9BD7-A3B3EF0A23D0}"/>
              </a:ext>
            </a:extLst>
          </p:cNvPr>
          <p:cNvSpPr>
            <a:spLocks noGrp="1"/>
          </p:cNvSpPr>
          <p:nvPr>
            <p:ph type="dt" sz="half" idx="10"/>
          </p:nvPr>
        </p:nvSpPr>
        <p:spPr/>
        <p:txBody>
          <a:bodyPr/>
          <a:lstStyle/>
          <a:p>
            <a:fld id="{1CBD1D6E-8A41-451C-9F47-ABDDFE8B8841}" type="datetime1">
              <a:rPr lang="en-US" smtClean="0"/>
              <a:t>7/5/2018</a:t>
            </a:fld>
            <a:endParaRPr lang="en-US"/>
          </a:p>
        </p:txBody>
      </p:sp>
      <p:sp>
        <p:nvSpPr>
          <p:cNvPr id="8" name="Footer Placeholder 7">
            <a:extLst>
              <a:ext uri="{FF2B5EF4-FFF2-40B4-BE49-F238E27FC236}">
                <a16:creationId xmlns:a16="http://schemas.microsoft.com/office/drawing/2014/main" id="{DF9FCE2C-55E9-4967-BBD9-BCBDFF14A1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F26D99-7A61-4C48-94DB-A3C60BD44570}"/>
              </a:ext>
            </a:extLst>
          </p:cNvPr>
          <p:cNvSpPr>
            <a:spLocks noGrp="1"/>
          </p:cNvSpPr>
          <p:nvPr>
            <p:ph type="sldNum" sz="quarter" idx="12"/>
          </p:nvPr>
        </p:nvSpPr>
        <p:spPr/>
        <p:txBody>
          <a:bodyPr/>
          <a:lstStyle/>
          <a:p>
            <a:fld id="{DD4CA94A-0789-4605-AF62-D84FEFE288E6}" type="slidenum">
              <a:rPr lang="en-US" smtClean="0"/>
              <a:t>‹#›</a:t>
            </a:fld>
            <a:endParaRPr lang="en-US"/>
          </a:p>
        </p:txBody>
      </p:sp>
    </p:spTree>
    <p:extLst>
      <p:ext uri="{BB962C8B-B14F-4D97-AF65-F5344CB8AC3E}">
        <p14:creationId xmlns:p14="http://schemas.microsoft.com/office/powerpoint/2010/main" val="1134987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8893C-26BD-48D6-871B-FEB9681BBD5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526D1B-3960-445C-A92A-3692CE3FD947}"/>
              </a:ext>
            </a:extLst>
          </p:cNvPr>
          <p:cNvSpPr>
            <a:spLocks noGrp="1"/>
          </p:cNvSpPr>
          <p:nvPr>
            <p:ph type="dt" sz="half" idx="10"/>
          </p:nvPr>
        </p:nvSpPr>
        <p:spPr/>
        <p:txBody>
          <a:bodyPr/>
          <a:lstStyle/>
          <a:p>
            <a:fld id="{098D9DBD-1A44-4688-9725-BCD8037F0F3D}" type="datetime1">
              <a:rPr lang="en-US" smtClean="0"/>
              <a:t>7/5/2018</a:t>
            </a:fld>
            <a:endParaRPr lang="en-US"/>
          </a:p>
        </p:txBody>
      </p:sp>
      <p:sp>
        <p:nvSpPr>
          <p:cNvPr id="4" name="Footer Placeholder 3">
            <a:extLst>
              <a:ext uri="{FF2B5EF4-FFF2-40B4-BE49-F238E27FC236}">
                <a16:creationId xmlns:a16="http://schemas.microsoft.com/office/drawing/2014/main" id="{41F51106-823B-4E4A-9C69-0AE772F2460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0FB237-8BA2-48B6-9A49-5FA6EE0470BA}"/>
              </a:ext>
            </a:extLst>
          </p:cNvPr>
          <p:cNvSpPr>
            <a:spLocks noGrp="1"/>
          </p:cNvSpPr>
          <p:nvPr>
            <p:ph type="sldNum" sz="quarter" idx="12"/>
          </p:nvPr>
        </p:nvSpPr>
        <p:spPr/>
        <p:txBody>
          <a:bodyPr/>
          <a:lstStyle/>
          <a:p>
            <a:fld id="{DD4CA94A-0789-4605-AF62-D84FEFE288E6}" type="slidenum">
              <a:rPr lang="en-US" smtClean="0"/>
              <a:t>‹#›</a:t>
            </a:fld>
            <a:endParaRPr lang="en-US"/>
          </a:p>
        </p:txBody>
      </p:sp>
    </p:spTree>
    <p:extLst>
      <p:ext uri="{BB962C8B-B14F-4D97-AF65-F5344CB8AC3E}">
        <p14:creationId xmlns:p14="http://schemas.microsoft.com/office/powerpoint/2010/main" val="3043743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156F8E-A743-407B-A609-132B8A89D9AA}"/>
              </a:ext>
            </a:extLst>
          </p:cNvPr>
          <p:cNvSpPr>
            <a:spLocks noGrp="1"/>
          </p:cNvSpPr>
          <p:nvPr>
            <p:ph type="dt" sz="half" idx="10"/>
          </p:nvPr>
        </p:nvSpPr>
        <p:spPr/>
        <p:txBody>
          <a:bodyPr/>
          <a:lstStyle/>
          <a:p>
            <a:fld id="{1DC9416D-A9DD-4782-8DDA-257776B56AFE}" type="datetime1">
              <a:rPr lang="en-US" smtClean="0"/>
              <a:t>7/5/2018</a:t>
            </a:fld>
            <a:endParaRPr lang="en-US"/>
          </a:p>
        </p:txBody>
      </p:sp>
      <p:sp>
        <p:nvSpPr>
          <p:cNvPr id="3" name="Footer Placeholder 2">
            <a:extLst>
              <a:ext uri="{FF2B5EF4-FFF2-40B4-BE49-F238E27FC236}">
                <a16:creationId xmlns:a16="http://schemas.microsoft.com/office/drawing/2014/main" id="{287E6B7C-E166-41DF-8E8F-3CD65ACEA55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52435F-AFCF-4A59-A07E-C4753FF154CE}"/>
              </a:ext>
            </a:extLst>
          </p:cNvPr>
          <p:cNvSpPr>
            <a:spLocks noGrp="1"/>
          </p:cNvSpPr>
          <p:nvPr>
            <p:ph type="sldNum" sz="quarter" idx="12"/>
          </p:nvPr>
        </p:nvSpPr>
        <p:spPr/>
        <p:txBody>
          <a:bodyPr/>
          <a:lstStyle/>
          <a:p>
            <a:fld id="{DD4CA94A-0789-4605-AF62-D84FEFE288E6}" type="slidenum">
              <a:rPr lang="en-US" smtClean="0"/>
              <a:t>‹#›</a:t>
            </a:fld>
            <a:endParaRPr lang="en-US"/>
          </a:p>
        </p:txBody>
      </p:sp>
    </p:spTree>
    <p:extLst>
      <p:ext uri="{BB962C8B-B14F-4D97-AF65-F5344CB8AC3E}">
        <p14:creationId xmlns:p14="http://schemas.microsoft.com/office/powerpoint/2010/main" val="3722986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BA528-F20B-44F7-9EF0-30955F3192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F9CC73-6076-4E12-B3F1-9163251428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73F549-0AB1-40D7-8224-E16A870282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D1CDE6F-A228-43DE-BB6D-D32672771489}"/>
              </a:ext>
            </a:extLst>
          </p:cNvPr>
          <p:cNvSpPr>
            <a:spLocks noGrp="1"/>
          </p:cNvSpPr>
          <p:nvPr>
            <p:ph type="dt" sz="half" idx="10"/>
          </p:nvPr>
        </p:nvSpPr>
        <p:spPr/>
        <p:txBody>
          <a:bodyPr/>
          <a:lstStyle/>
          <a:p>
            <a:fld id="{BFCACAC9-B254-4B58-9AB7-7DBC5491C273}" type="datetime1">
              <a:rPr lang="en-US" smtClean="0"/>
              <a:t>7/5/2018</a:t>
            </a:fld>
            <a:endParaRPr lang="en-US"/>
          </a:p>
        </p:txBody>
      </p:sp>
      <p:sp>
        <p:nvSpPr>
          <p:cNvPr id="6" name="Footer Placeholder 5">
            <a:extLst>
              <a:ext uri="{FF2B5EF4-FFF2-40B4-BE49-F238E27FC236}">
                <a16:creationId xmlns:a16="http://schemas.microsoft.com/office/drawing/2014/main" id="{76AB29EC-DB72-4B86-9485-E2E6ACA729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51A05A-F762-4201-85B8-3B64C5E464C7}"/>
              </a:ext>
            </a:extLst>
          </p:cNvPr>
          <p:cNvSpPr>
            <a:spLocks noGrp="1"/>
          </p:cNvSpPr>
          <p:nvPr>
            <p:ph type="sldNum" sz="quarter" idx="12"/>
          </p:nvPr>
        </p:nvSpPr>
        <p:spPr/>
        <p:txBody>
          <a:bodyPr/>
          <a:lstStyle/>
          <a:p>
            <a:fld id="{DD4CA94A-0789-4605-AF62-D84FEFE288E6}" type="slidenum">
              <a:rPr lang="en-US" smtClean="0"/>
              <a:t>‹#›</a:t>
            </a:fld>
            <a:endParaRPr lang="en-US"/>
          </a:p>
        </p:txBody>
      </p:sp>
    </p:spTree>
    <p:extLst>
      <p:ext uri="{BB962C8B-B14F-4D97-AF65-F5344CB8AC3E}">
        <p14:creationId xmlns:p14="http://schemas.microsoft.com/office/powerpoint/2010/main" val="2672932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0FF2C-0A12-4227-9482-592C419C54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583203A-09D5-4287-9F6D-F4F7E3BADB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D96E910-80AD-4F3E-8D53-9443C33254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6D079B7-1C5C-4244-9EF0-D4661CFC5589}"/>
              </a:ext>
            </a:extLst>
          </p:cNvPr>
          <p:cNvSpPr>
            <a:spLocks noGrp="1"/>
          </p:cNvSpPr>
          <p:nvPr>
            <p:ph type="dt" sz="half" idx="10"/>
          </p:nvPr>
        </p:nvSpPr>
        <p:spPr/>
        <p:txBody>
          <a:bodyPr/>
          <a:lstStyle/>
          <a:p>
            <a:fld id="{947C7C86-6256-4C10-B1F4-79AF5F2C3154}" type="datetime1">
              <a:rPr lang="en-US" smtClean="0"/>
              <a:t>7/5/2018</a:t>
            </a:fld>
            <a:endParaRPr lang="en-US"/>
          </a:p>
        </p:txBody>
      </p:sp>
      <p:sp>
        <p:nvSpPr>
          <p:cNvPr id="6" name="Footer Placeholder 5">
            <a:extLst>
              <a:ext uri="{FF2B5EF4-FFF2-40B4-BE49-F238E27FC236}">
                <a16:creationId xmlns:a16="http://schemas.microsoft.com/office/drawing/2014/main" id="{0A35399E-1740-4E08-8815-AC269D9EE7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B7FCE-5D2B-4C68-82F8-F72EB10B48E2}"/>
              </a:ext>
            </a:extLst>
          </p:cNvPr>
          <p:cNvSpPr>
            <a:spLocks noGrp="1"/>
          </p:cNvSpPr>
          <p:nvPr>
            <p:ph type="sldNum" sz="quarter" idx="12"/>
          </p:nvPr>
        </p:nvSpPr>
        <p:spPr/>
        <p:txBody>
          <a:bodyPr/>
          <a:lstStyle/>
          <a:p>
            <a:fld id="{DD4CA94A-0789-4605-AF62-D84FEFE288E6}" type="slidenum">
              <a:rPr lang="en-US" smtClean="0"/>
              <a:t>‹#›</a:t>
            </a:fld>
            <a:endParaRPr lang="en-US"/>
          </a:p>
        </p:txBody>
      </p:sp>
    </p:spTree>
    <p:extLst>
      <p:ext uri="{BB962C8B-B14F-4D97-AF65-F5344CB8AC3E}">
        <p14:creationId xmlns:p14="http://schemas.microsoft.com/office/powerpoint/2010/main" val="2910306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E843F8-2C45-4473-B31F-D36F2A767F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3A98154-2C15-454C-AE18-1C2A5038F1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2D9022-861F-48A9-B402-E249AE6935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F56C58-4C9D-489A-A851-FB1A2E37C73F}" type="datetime1">
              <a:rPr lang="en-US" smtClean="0"/>
              <a:t>7/5/2018</a:t>
            </a:fld>
            <a:endParaRPr lang="en-US"/>
          </a:p>
        </p:txBody>
      </p:sp>
      <p:sp>
        <p:nvSpPr>
          <p:cNvPr id="5" name="Footer Placeholder 4">
            <a:extLst>
              <a:ext uri="{FF2B5EF4-FFF2-40B4-BE49-F238E27FC236}">
                <a16:creationId xmlns:a16="http://schemas.microsoft.com/office/drawing/2014/main" id="{444D1BB6-F39D-46FC-B0ED-20A9F23894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375CD61-1DE8-415B-8C61-FEDAD29321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4CA94A-0789-4605-AF62-D84FEFE288E6}" type="slidenum">
              <a:rPr lang="en-US" smtClean="0"/>
              <a:t>‹#›</a:t>
            </a:fld>
            <a:endParaRPr lang="en-US"/>
          </a:p>
        </p:txBody>
      </p:sp>
    </p:spTree>
    <p:extLst>
      <p:ext uri="{BB962C8B-B14F-4D97-AF65-F5344CB8AC3E}">
        <p14:creationId xmlns:p14="http://schemas.microsoft.com/office/powerpoint/2010/main" val="268345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wU12OJQzvGc" TargetMode="External"/><Relationship Id="rId2" Type="http://schemas.openxmlformats.org/officeDocument/2006/relationships/hyperlink" Target="https://gettecla.com/blogs/news/augmented-reality-and-accessibility" TargetMode="External"/><Relationship Id="rId1" Type="http://schemas.openxmlformats.org/officeDocument/2006/relationships/slideLayout" Target="../slideLayouts/slideLayout2.xml"/><Relationship Id="rId5" Type="http://schemas.openxmlformats.org/officeDocument/2006/relationships/hyperlink" Target="https://www.youtube.com/watch?v=pW2oWy-ePS8" TargetMode="External"/><Relationship Id="rId4" Type="http://schemas.openxmlformats.org/officeDocument/2006/relationships/hyperlink" Target="https://www.youtube.com/watch?v=27TT7cZ6Q3c"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igda-gasig.org/oer/"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support.office.com/en-us/article/make-your-powerpoint-presentations-accessible-6f7772b2-2f33-4bd2-8ca7-dae3b2b3ef25"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w3.org/WAI/"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ww.includification.com/" TargetMode="External"/><Relationship Id="rId4" Type="http://schemas.openxmlformats.org/officeDocument/2006/relationships/hyperlink" Target="http://gameaccessibilityguidelines.com/"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AD5BA-3105-42D3-BD84-D801518FBF93}"/>
              </a:ext>
            </a:extLst>
          </p:cNvPr>
          <p:cNvSpPr>
            <a:spLocks noGrp="1"/>
          </p:cNvSpPr>
          <p:nvPr>
            <p:ph type="ctrTitle"/>
          </p:nvPr>
        </p:nvSpPr>
        <p:spPr/>
        <p:txBody>
          <a:bodyPr>
            <a:normAutofit fontScale="90000"/>
          </a:bodyPr>
          <a:lstStyle/>
          <a:p>
            <a:r>
              <a:rPr lang="en-US" dirty="0"/>
              <a:t>	</a:t>
            </a:r>
            <a:br>
              <a:rPr lang="en-US" dirty="0"/>
            </a:br>
            <a:r>
              <a:rPr lang="en-US" dirty="0"/>
              <a:t>Accessibility &amp; </a:t>
            </a:r>
            <a:br>
              <a:rPr lang="en-US" dirty="0"/>
            </a:br>
            <a:r>
              <a:rPr lang="en-US" dirty="0"/>
              <a:t>Augmented Reality</a:t>
            </a:r>
          </a:p>
        </p:txBody>
      </p:sp>
      <p:sp>
        <p:nvSpPr>
          <p:cNvPr id="3" name="Subtitle 2">
            <a:extLst>
              <a:ext uri="{FF2B5EF4-FFF2-40B4-BE49-F238E27FC236}">
                <a16:creationId xmlns:a16="http://schemas.microsoft.com/office/drawing/2014/main" id="{3F6EF432-F3C2-41E1-9C4D-E3BF22617C6B}"/>
              </a:ext>
            </a:extLst>
          </p:cNvPr>
          <p:cNvSpPr>
            <a:spLocks noGrp="1"/>
          </p:cNvSpPr>
          <p:nvPr>
            <p:ph type="subTitle" idx="1"/>
          </p:nvPr>
        </p:nvSpPr>
        <p:spPr/>
        <p:txBody>
          <a:bodyPr>
            <a:normAutofit fontScale="92500" lnSpcReduction="10000"/>
          </a:bodyPr>
          <a:lstStyle/>
          <a:p>
            <a:r>
              <a:rPr lang="en-US" dirty="0"/>
              <a:t> IGDA Game Accessibility SIG</a:t>
            </a:r>
          </a:p>
          <a:p>
            <a:r>
              <a:rPr lang="en-US" dirty="0"/>
              <a:t>Open Educational Resources (OER) Project</a:t>
            </a:r>
          </a:p>
          <a:p>
            <a:r>
              <a:rPr lang="en-US" dirty="0"/>
              <a:t>These slides were provided by Things Entertainment, LLC </a:t>
            </a:r>
          </a:p>
          <a:p>
            <a:r>
              <a:rPr lang="en-US" dirty="0"/>
              <a:t>http://www.thingsentertainment.net</a:t>
            </a:r>
          </a:p>
          <a:p>
            <a:endParaRPr lang="en-US" dirty="0"/>
          </a:p>
          <a:p>
            <a:endParaRPr lang="en-US" dirty="0"/>
          </a:p>
          <a:p>
            <a:endParaRPr lang="en-US" dirty="0"/>
          </a:p>
        </p:txBody>
      </p:sp>
      <p:pic>
        <p:nvPicPr>
          <p:cNvPr id="10" name="Picture 9" descr="Creative Commons License">
            <a:hlinkClick r:id="rId3"/>
            <a:extLst>
              <a:ext uri="{FF2B5EF4-FFF2-40B4-BE49-F238E27FC236}">
                <a16:creationId xmlns:a16="http://schemas.microsoft.com/office/drawing/2014/main" id="{CEA4BFB5-05A3-4FB9-8CF0-5A5D86F971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4857" y="5581202"/>
            <a:ext cx="1222283" cy="430577"/>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7">
            <a:extLst>
              <a:ext uri="{FF2B5EF4-FFF2-40B4-BE49-F238E27FC236}">
                <a16:creationId xmlns:a16="http://schemas.microsoft.com/office/drawing/2014/main" id="{959BB33E-D2D6-49BA-B179-00EB0893E736}"/>
              </a:ext>
            </a:extLst>
          </p:cNvPr>
          <p:cNvSpPr>
            <a:spLocks noGrp="1"/>
          </p:cNvSpPr>
          <p:nvPr>
            <p:ph type="ftr" sz="quarter" idx="11"/>
          </p:nvPr>
        </p:nvSpPr>
        <p:spPr/>
        <p:txBody>
          <a:bodyPr/>
          <a:lstStyle/>
          <a:p>
            <a:r>
              <a:rPr lang="en-GB" dirty="0"/>
              <a:t>Creative Commons License
This work is licensed under a Creative Commons Attribution-</a:t>
            </a:r>
            <a:r>
              <a:rPr lang="en-GB" dirty="0" err="1"/>
              <a:t>NonCommercial</a:t>
            </a:r>
            <a:r>
              <a:rPr lang="en-GB" dirty="0"/>
              <a:t>-</a:t>
            </a:r>
            <a:r>
              <a:rPr lang="en-GB" dirty="0" err="1"/>
              <a:t>ShareAlike</a:t>
            </a:r>
            <a:r>
              <a:rPr lang="en-GB" dirty="0"/>
              <a:t> 4.0 International License</a:t>
            </a:r>
            <a:endParaRPr lang="en-US" dirty="0"/>
          </a:p>
        </p:txBody>
      </p:sp>
    </p:spTree>
    <p:extLst>
      <p:ext uri="{BB962C8B-B14F-4D97-AF65-F5344CB8AC3E}">
        <p14:creationId xmlns:p14="http://schemas.microsoft.com/office/powerpoint/2010/main" val="2774504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13664-0AE4-4E95-AA45-5A56749587FB}"/>
              </a:ext>
            </a:extLst>
          </p:cNvPr>
          <p:cNvSpPr>
            <a:spLocks noGrp="1"/>
          </p:cNvSpPr>
          <p:nvPr>
            <p:ph type="title"/>
          </p:nvPr>
        </p:nvSpPr>
        <p:spPr/>
        <p:txBody>
          <a:bodyPr/>
          <a:lstStyle/>
          <a:p>
            <a:r>
              <a:rPr lang="en-US" dirty="0"/>
              <a:t>Spatial or Positional Sound Effects</a:t>
            </a:r>
          </a:p>
        </p:txBody>
      </p:sp>
      <p:sp>
        <p:nvSpPr>
          <p:cNvPr id="5" name="Text Placeholder 4">
            <a:extLst>
              <a:ext uri="{FF2B5EF4-FFF2-40B4-BE49-F238E27FC236}">
                <a16:creationId xmlns:a16="http://schemas.microsoft.com/office/drawing/2014/main" id="{30C959FF-AF02-463C-8F61-49161DECC875}"/>
              </a:ext>
            </a:extLst>
          </p:cNvPr>
          <p:cNvSpPr>
            <a:spLocks noGrp="1"/>
          </p:cNvSpPr>
          <p:nvPr>
            <p:ph type="body" idx="1"/>
          </p:nvPr>
        </p:nvSpPr>
        <p:spPr/>
        <p:txBody>
          <a:bodyPr/>
          <a:lstStyle/>
          <a:p>
            <a:r>
              <a:rPr lang="en-US" dirty="0"/>
              <a:t>Guideline</a:t>
            </a:r>
          </a:p>
        </p:txBody>
      </p:sp>
      <p:sp>
        <p:nvSpPr>
          <p:cNvPr id="3" name="Content Placeholder 2">
            <a:extLst>
              <a:ext uri="{FF2B5EF4-FFF2-40B4-BE49-F238E27FC236}">
                <a16:creationId xmlns:a16="http://schemas.microsoft.com/office/drawing/2014/main" id="{06817DB2-5FAD-416E-B36C-5BDA5BEE2B64}"/>
              </a:ext>
            </a:extLst>
          </p:cNvPr>
          <p:cNvSpPr>
            <a:spLocks noGrp="1"/>
          </p:cNvSpPr>
          <p:nvPr>
            <p:ph sz="half" idx="2"/>
          </p:nvPr>
        </p:nvSpPr>
        <p:spPr/>
        <p:txBody>
          <a:bodyPr>
            <a:normAutofit fontScale="92500"/>
          </a:bodyPr>
          <a:lstStyle/>
          <a:p>
            <a:pPr marL="0" indent="0">
              <a:buNone/>
            </a:pPr>
            <a:r>
              <a:rPr lang="en-US" dirty="0"/>
              <a:t>Provide sounds that sound as though they are coming from the location of augmented reality objects in the real world using stereo or surround sound. Sounds can be obvious, subtle and/or only present or only emphasized based on certain user settings.</a:t>
            </a:r>
          </a:p>
        </p:txBody>
      </p:sp>
      <p:sp>
        <p:nvSpPr>
          <p:cNvPr id="6" name="Text Placeholder 5">
            <a:extLst>
              <a:ext uri="{FF2B5EF4-FFF2-40B4-BE49-F238E27FC236}">
                <a16:creationId xmlns:a16="http://schemas.microsoft.com/office/drawing/2014/main" id="{D7D7389B-2E71-4DB4-85B0-8083278EB0CB}"/>
              </a:ext>
            </a:extLst>
          </p:cNvPr>
          <p:cNvSpPr>
            <a:spLocks noGrp="1"/>
          </p:cNvSpPr>
          <p:nvPr>
            <p:ph type="body" sz="quarter" idx="3"/>
          </p:nvPr>
        </p:nvSpPr>
        <p:spPr/>
        <p:txBody>
          <a:bodyPr/>
          <a:lstStyle/>
          <a:p>
            <a:r>
              <a:rPr lang="en-US" dirty="0"/>
              <a:t>Benefits</a:t>
            </a:r>
          </a:p>
        </p:txBody>
      </p:sp>
      <p:sp>
        <p:nvSpPr>
          <p:cNvPr id="7" name="Content Placeholder 6">
            <a:extLst>
              <a:ext uri="{FF2B5EF4-FFF2-40B4-BE49-F238E27FC236}">
                <a16:creationId xmlns:a16="http://schemas.microsoft.com/office/drawing/2014/main" id="{B83C278E-9A8E-4661-94F6-BFC650B61F7D}"/>
              </a:ext>
            </a:extLst>
          </p:cNvPr>
          <p:cNvSpPr>
            <a:spLocks noGrp="1"/>
          </p:cNvSpPr>
          <p:nvPr>
            <p:ph sz="quarter" idx="4"/>
          </p:nvPr>
        </p:nvSpPr>
        <p:spPr/>
        <p:txBody>
          <a:bodyPr>
            <a:normAutofit fontScale="92500"/>
          </a:bodyPr>
          <a:lstStyle/>
          <a:p>
            <a:r>
              <a:rPr lang="en-US" dirty="0"/>
              <a:t>General audience: Increases realism</a:t>
            </a:r>
          </a:p>
          <a:p>
            <a:r>
              <a:rPr lang="en-US" dirty="0"/>
              <a:t>People with mobility impairments: Reduces the amount of movement needed to locate objects</a:t>
            </a:r>
          </a:p>
          <a:p>
            <a:r>
              <a:rPr lang="en-US" dirty="0"/>
              <a:t>People who are blind or have low vision: Makes game play functional with less reliance on text descriptions</a:t>
            </a:r>
          </a:p>
          <a:p>
            <a:endParaRPr lang="en-US" dirty="0"/>
          </a:p>
        </p:txBody>
      </p:sp>
      <p:sp>
        <p:nvSpPr>
          <p:cNvPr id="4" name="Footer Placeholder 3">
            <a:extLst>
              <a:ext uri="{FF2B5EF4-FFF2-40B4-BE49-F238E27FC236}">
                <a16:creationId xmlns:a16="http://schemas.microsoft.com/office/drawing/2014/main" id="{1955E1D6-7D71-4B27-9584-0F91661B25D7}"/>
              </a:ext>
            </a:extLst>
          </p:cNvPr>
          <p:cNvSpPr>
            <a:spLocks noGrp="1"/>
          </p:cNvSpPr>
          <p:nvPr>
            <p:ph type="ftr" sz="quarter" idx="11"/>
          </p:nvPr>
        </p:nvSpPr>
        <p:spPr/>
        <p:txBody>
          <a:bodyPr/>
          <a:lstStyle/>
          <a:p>
            <a:r>
              <a:rPr lang="en-GB"/>
              <a:t>Creative Commons License
This work is licensed under a Creative Commons Attribution-NonCommercial-ShareAlike 4.0 International License</a:t>
            </a:r>
            <a:endParaRPr lang="en-US" dirty="0"/>
          </a:p>
        </p:txBody>
      </p:sp>
    </p:spTree>
    <p:extLst>
      <p:ext uri="{BB962C8B-B14F-4D97-AF65-F5344CB8AC3E}">
        <p14:creationId xmlns:p14="http://schemas.microsoft.com/office/powerpoint/2010/main" val="1976409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13664-0AE4-4E95-AA45-5A56749587FB}"/>
              </a:ext>
            </a:extLst>
          </p:cNvPr>
          <p:cNvSpPr>
            <a:spLocks noGrp="1"/>
          </p:cNvSpPr>
          <p:nvPr>
            <p:ph type="title"/>
          </p:nvPr>
        </p:nvSpPr>
        <p:spPr/>
        <p:txBody>
          <a:bodyPr/>
          <a:lstStyle/>
          <a:p>
            <a:r>
              <a:rPr lang="en-US" dirty="0"/>
              <a:t>Distance Interactive Sound Effects / Distance Interactive Haptics</a:t>
            </a:r>
          </a:p>
        </p:txBody>
      </p:sp>
      <p:sp>
        <p:nvSpPr>
          <p:cNvPr id="5" name="Text Placeholder 4">
            <a:extLst>
              <a:ext uri="{FF2B5EF4-FFF2-40B4-BE49-F238E27FC236}">
                <a16:creationId xmlns:a16="http://schemas.microsoft.com/office/drawing/2014/main" id="{30C959FF-AF02-463C-8F61-49161DECC875}"/>
              </a:ext>
            </a:extLst>
          </p:cNvPr>
          <p:cNvSpPr>
            <a:spLocks noGrp="1"/>
          </p:cNvSpPr>
          <p:nvPr>
            <p:ph type="body" idx="1"/>
          </p:nvPr>
        </p:nvSpPr>
        <p:spPr/>
        <p:txBody>
          <a:bodyPr/>
          <a:lstStyle/>
          <a:p>
            <a:r>
              <a:rPr lang="en-US" dirty="0"/>
              <a:t>Guideline</a:t>
            </a:r>
          </a:p>
        </p:txBody>
      </p:sp>
      <p:sp>
        <p:nvSpPr>
          <p:cNvPr id="3" name="Content Placeholder 2">
            <a:extLst>
              <a:ext uri="{FF2B5EF4-FFF2-40B4-BE49-F238E27FC236}">
                <a16:creationId xmlns:a16="http://schemas.microsoft.com/office/drawing/2014/main" id="{06817DB2-5FAD-416E-B36C-5BDA5BEE2B64}"/>
              </a:ext>
            </a:extLst>
          </p:cNvPr>
          <p:cNvSpPr>
            <a:spLocks noGrp="1"/>
          </p:cNvSpPr>
          <p:nvPr>
            <p:ph sz="half" idx="2"/>
          </p:nvPr>
        </p:nvSpPr>
        <p:spPr/>
        <p:txBody>
          <a:bodyPr>
            <a:normAutofit lnSpcReduction="10000"/>
          </a:bodyPr>
          <a:lstStyle/>
          <a:p>
            <a:pPr marL="0" indent="0">
              <a:buNone/>
            </a:pPr>
            <a:r>
              <a:rPr lang="en-US" dirty="0"/>
              <a:t>Play audio cues or haptic cues when a real world device or a real world controller is pointed precisely at an augmented reality object (target) in real world space.</a:t>
            </a:r>
          </a:p>
        </p:txBody>
      </p:sp>
      <p:sp>
        <p:nvSpPr>
          <p:cNvPr id="6" name="Text Placeholder 5">
            <a:extLst>
              <a:ext uri="{FF2B5EF4-FFF2-40B4-BE49-F238E27FC236}">
                <a16:creationId xmlns:a16="http://schemas.microsoft.com/office/drawing/2014/main" id="{D7D7389B-2E71-4DB4-85B0-8083278EB0CB}"/>
              </a:ext>
            </a:extLst>
          </p:cNvPr>
          <p:cNvSpPr>
            <a:spLocks noGrp="1"/>
          </p:cNvSpPr>
          <p:nvPr>
            <p:ph type="body" sz="quarter" idx="3"/>
          </p:nvPr>
        </p:nvSpPr>
        <p:spPr/>
        <p:txBody>
          <a:bodyPr/>
          <a:lstStyle/>
          <a:p>
            <a:r>
              <a:rPr lang="en-US" dirty="0"/>
              <a:t>Benefits</a:t>
            </a:r>
          </a:p>
        </p:txBody>
      </p:sp>
      <p:sp>
        <p:nvSpPr>
          <p:cNvPr id="7" name="Content Placeholder 6">
            <a:extLst>
              <a:ext uri="{FF2B5EF4-FFF2-40B4-BE49-F238E27FC236}">
                <a16:creationId xmlns:a16="http://schemas.microsoft.com/office/drawing/2014/main" id="{B83C278E-9A8E-4661-94F6-BFC650B61F7D}"/>
              </a:ext>
            </a:extLst>
          </p:cNvPr>
          <p:cNvSpPr>
            <a:spLocks noGrp="1"/>
          </p:cNvSpPr>
          <p:nvPr>
            <p:ph sz="quarter" idx="4"/>
          </p:nvPr>
        </p:nvSpPr>
        <p:spPr/>
        <p:txBody>
          <a:bodyPr>
            <a:normAutofit lnSpcReduction="10000"/>
          </a:bodyPr>
          <a:lstStyle/>
          <a:p>
            <a:r>
              <a:rPr lang="en-US" dirty="0"/>
              <a:t>General audience &amp; people with low vision: Provides user feedback and helps confirm game play targets when item is difficult to see or game play is very fast</a:t>
            </a:r>
          </a:p>
          <a:p>
            <a:r>
              <a:rPr lang="en-US" dirty="0"/>
              <a:t>People who are blind or have low vision: Makes game play functional by providing artificial line of sight</a:t>
            </a:r>
          </a:p>
          <a:p>
            <a:endParaRPr lang="en-US" dirty="0"/>
          </a:p>
        </p:txBody>
      </p:sp>
      <p:sp>
        <p:nvSpPr>
          <p:cNvPr id="4" name="Footer Placeholder 3">
            <a:extLst>
              <a:ext uri="{FF2B5EF4-FFF2-40B4-BE49-F238E27FC236}">
                <a16:creationId xmlns:a16="http://schemas.microsoft.com/office/drawing/2014/main" id="{1955E1D6-7D71-4B27-9584-0F91661B25D7}"/>
              </a:ext>
            </a:extLst>
          </p:cNvPr>
          <p:cNvSpPr>
            <a:spLocks noGrp="1"/>
          </p:cNvSpPr>
          <p:nvPr>
            <p:ph type="ftr" sz="quarter" idx="11"/>
          </p:nvPr>
        </p:nvSpPr>
        <p:spPr/>
        <p:txBody>
          <a:bodyPr/>
          <a:lstStyle/>
          <a:p>
            <a:r>
              <a:rPr lang="en-GB"/>
              <a:t>Creative Commons License
This work is licensed under a Creative Commons Attribution-NonCommercial-ShareAlike 4.0 International License</a:t>
            </a:r>
            <a:endParaRPr lang="en-US" dirty="0"/>
          </a:p>
        </p:txBody>
      </p:sp>
    </p:spTree>
    <p:extLst>
      <p:ext uri="{BB962C8B-B14F-4D97-AF65-F5344CB8AC3E}">
        <p14:creationId xmlns:p14="http://schemas.microsoft.com/office/powerpoint/2010/main" val="3091788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13664-0AE4-4E95-AA45-5A56749587FB}"/>
              </a:ext>
            </a:extLst>
          </p:cNvPr>
          <p:cNvSpPr>
            <a:spLocks noGrp="1"/>
          </p:cNvSpPr>
          <p:nvPr>
            <p:ph type="title"/>
          </p:nvPr>
        </p:nvSpPr>
        <p:spPr/>
        <p:txBody>
          <a:bodyPr/>
          <a:lstStyle/>
          <a:p>
            <a:r>
              <a:rPr lang="en-US" dirty="0"/>
              <a:t>Types of precise pointing include:</a:t>
            </a:r>
          </a:p>
        </p:txBody>
      </p:sp>
      <p:sp>
        <p:nvSpPr>
          <p:cNvPr id="3" name="Content Placeholder 2">
            <a:extLst>
              <a:ext uri="{FF2B5EF4-FFF2-40B4-BE49-F238E27FC236}">
                <a16:creationId xmlns:a16="http://schemas.microsoft.com/office/drawing/2014/main" id="{06817DB2-5FAD-416E-B36C-5BDA5BEE2B64}"/>
              </a:ext>
            </a:extLst>
          </p:cNvPr>
          <p:cNvSpPr>
            <a:spLocks noGrp="1"/>
          </p:cNvSpPr>
          <p:nvPr>
            <p:ph idx="1"/>
          </p:nvPr>
        </p:nvSpPr>
        <p:spPr/>
        <p:txBody>
          <a:bodyPr>
            <a:normAutofit/>
          </a:bodyPr>
          <a:lstStyle/>
          <a:p>
            <a:r>
              <a:rPr lang="en-US" dirty="0"/>
              <a:t>Use of controller (like a laser pointer)</a:t>
            </a:r>
          </a:p>
          <a:p>
            <a:r>
              <a:rPr lang="en-US" dirty="0"/>
              <a:t>Tapping or panning on a touch screen as secondary precise positioning technique to narrow down location, if another method is provided for less precise positioning</a:t>
            </a:r>
          </a:p>
          <a:p>
            <a:r>
              <a:rPr lang="en-US" dirty="0"/>
              <a:t>Panning with a touch screen itself (moving the device)</a:t>
            </a:r>
          </a:p>
          <a:p>
            <a:r>
              <a:rPr lang="en-US" dirty="0"/>
              <a:t>Combinations of the above for more and less precise positioning</a:t>
            </a:r>
          </a:p>
        </p:txBody>
      </p:sp>
      <p:sp>
        <p:nvSpPr>
          <p:cNvPr id="4" name="Footer Placeholder 3">
            <a:extLst>
              <a:ext uri="{FF2B5EF4-FFF2-40B4-BE49-F238E27FC236}">
                <a16:creationId xmlns:a16="http://schemas.microsoft.com/office/drawing/2014/main" id="{1955E1D6-7D71-4B27-9584-0F91661B25D7}"/>
              </a:ext>
            </a:extLst>
          </p:cNvPr>
          <p:cNvSpPr>
            <a:spLocks noGrp="1"/>
          </p:cNvSpPr>
          <p:nvPr>
            <p:ph type="ftr" sz="quarter" idx="11"/>
          </p:nvPr>
        </p:nvSpPr>
        <p:spPr/>
        <p:txBody>
          <a:bodyPr/>
          <a:lstStyle/>
          <a:p>
            <a:r>
              <a:rPr lang="en-GB"/>
              <a:t>Creative Commons License
This work is licensed under a Creative Commons Attribution-NonCommercial-ShareAlike 4.0 International License</a:t>
            </a:r>
            <a:endParaRPr lang="en-US" dirty="0"/>
          </a:p>
        </p:txBody>
      </p:sp>
    </p:spTree>
    <p:extLst>
      <p:ext uri="{BB962C8B-B14F-4D97-AF65-F5344CB8AC3E}">
        <p14:creationId xmlns:p14="http://schemas.microsoft.com/office/powerpoint/2010/main" val="1198782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13664-0AE4-4E95-AA45-5A56749587FB}"/>
              </a:ext>
            </a:extLst>
          </p:cNvPr>
          <p:cNvSpPr>
            <a:spLocks noGrp="1"/>
          </p:cNvSpPr>
          <p:nvPr>
            <p:ph type="title"/>
          </p:nvPr>
        </p:nvSpPr>
        <p:spPr/>
        <p:txBody>
          <a:bodyPr/>
          <a:lstStyle/>
          <a:p>
            <a:r>
              <a:rPr lang="en-US" dirty="0"/>
              <a:t>Real World Location Haptics / Real World Location Sound Effects</a:t>
            </a:r>
            <a:endParaRPr lang="en-US" dirty="0">
              <a:solidFill>
                <a:srgbClr val="FF0000"/>
              </a:solidFill>
            </a:endParaRPr>
          </a:p>
        </p:txBody>
      </p:sp>
      <p:sp>
        <p:nvSpPr>
          <p:cNvPr id="5" name="Text Placeholder 4">
            <a:extLst>
              <a:ext uri="{FF2B5EF4-FFF2-40B4-BE49-F238E27FC236}">
                <a16:creationId xmlns:a16="http://schemas.microsoft.com/office/drawing/2014/main" id="{30C959FF-AF02-463C-8F61-49161DECC875}"/>
              </a:ext>
            </a:extLst>
          </p:cNvPr>
          <p:cNvSpPr>
            <a:spLocks noGrp="1"/>
          </p:cNvSpPr>
          <p:nvPr>
            <p:ph type="body" idx="1"/>
          </p:nvPr>
        </p:nvSpPr>
        <p:spPr/>
        <p:txBody>
          <a:bodyPr/>
          <a:lstStyle/>
          <a:p>
            <a:r>
              <a:rPr lang="en-US" dirty="0"/>
              <a:t>Guideline</a:t>
            </a:r>
          </a:p>
        </p:txBody>
      </p:sp>
      <p:sp>
        <p:nvSpPr>
          <p:cNvPr id="3" name="Content Placeholder 2">
            <a:extLst>
              <a:ext uri="{FF2B5EF4-FFF2-40B4-BE49-F238E27FC236}">
                <a16:creationId xmlns:a16="http://schemas.microsoft.com/office/drawing/2014/main" id="{06817DB2-5FAD-416E-B36C-5BDA5BEE2B64}"/>
              </a:ext>
            </a:extLst>
          </p:cNvPr>
          <p:cNvSpPr>
            <a:spLocks noGrp="1"/>
          </p:cNvSpPr>
          <p:nvPr>
            <p:ph sz="half" idx="2"/>
          </p:nvPr>
        </p:nvSpPr>
        <p:spPr/>
        <p:txBody>
          <a:bodyPr>
            <a:normAutofit lnSpcReduction="10000"/>
          </a:bodyPr>
          <a:lstStyle/>
          <a:p>
            <a:pPr marL="0" indent="0">
              <a:buNone/>
            </a:pPr>
            <a:r>
              <a:rPr lang="en-US" dirty="0"/>
              <a:t>Play haptic cues or audio cues when a real world device or a real world controller intersects with an augmented reality object in real world space.</a:t>
            </a:r>
          </a:p>
        </p:txBody>
      </p:sp>
      <p:sp>
        <p:nvSpPr>
          <p:cNvPr id="6" name="Text Placeholder 5">
            <a:extLst>
              <a:ext uri="{FF2B5EF4-FFF2-40B4-BE49-F238E27FC236}">
                <a16:creationId xmlns:a16="http://schemas.microsoft.com/office/drawing/2014/main" id="{D7D7389B-2E71-4DB4-85B0-8083278EB0CB}"/>
              </a:ext>
            </a:extLst>
          </p:cNvPr>
          <p:cNvSpPr>
            <a:spLocks noGrp="1"/>
          </p:cNvSpPr>
          <p:nvPr>
            <p:ph type="body" sz="quarter" idx="3"/>
          </p:nvPr>
        </p:nvSpPr>
        <p:spPr/>
        <p:txBody>
          <a:bodyPr/>
          <a:lstStyle/>
          <a:p>
            <a:r>
              <a:rPr lang="en-US" dirty="0"/>
              <a:t>Benefits</a:t>
            </a:r>
          </a:p>
        </p:txBody>
      </p:sp>
      <p:sp>
        <p:nvSpPr>
          <p:cNvPr id="7" name="Content Placeholder 6">
            <a:extLst>
              <a:ext uri="{FF2B5EF4-FFF2-40B4-BE49-F238E27FC236}">
                <a16:creationId xmlns:a16="http://schemas.microsoft.com/office/drawing/2014/main" id="{B83C278E-9A8E-4661-94F6-BFC650B61F7D}"/>
              </a:ext>
            </a:extLst>
          </p:cNvPr>
          <p:cNvSpPr>
            <a:spLocks noGrp="1"/>
          </p:cNvSpPr>
          <p:nvPr>
            <p:ph sz="quarter" idx="4"/>
          </p:nvPr>
        </p:nvSpPr>
        <p:spPr/>
        <p:txBody>
          <a:bodyPr>
            <a:normAutofit lnSpcReduction="10000"/>
          </a:bodyPr>
          <a:lstStyle/>
          <a:p>
            <a:r>
              <a:rPr lang="en-US" dirty="0"/>
              <a:t>General audience: Increases realism</a:t>
            </a:r>
          </a:p>
          <a:p>
            <a:r>
              <a:rPr lang="en-US" dirty="0"/>
              <a:t>People who are blind: Provides an experience of augmented reality</a:t>
            </a:r>
          </a:p>
          <a:p>
            <a:r>
              <a:rPr lang="en-US" dirty="0"/>
              <a:t>People who are blind or have low vision: Makes game play functional with less reliance on text descriptions</a:t>
            </a:r>
          </a:p>
          <a:p>
            <a:endParaRPr lang="en-US" dirty="0"/>
          </a:p>
        </p:txBody>
      </p:sp>
      <p:sp>
        <p:nvSpPr>
          <p:cNvPr id="4" name="Footer Placeholder 3">
            <a:extLst>
              <a:ext uri="{FF2B5EF4-FFF2-40B4-BE49-F238E27FC236}">
                <a16:creationId xmlns:a16="http://schemas.microsoft.com/office/drawing/2014/main" id="{1955E1D6-7D71-4B27-9584-0F91661B25D7}"/>
              </a:ext>
            </a:extLst>
          </p:cNvPr>
          <p:cNvSpPr>
            <a:spLocks noGrp="1"/>
          </p:cNvSpPr>
          <p:nvPr>
            <p:ph type="ftr" sz="quarter" idx="11"/>
          </p:nvPr>
        </p:nvSpPr>
        <p:spPr/>
        <p:txBody>
          <a:bodyPr/>
          <a:lstStyle/>
          <a:p>
            <a:r>
              <a:rPr lang="en-GB"/>
              <a:t>Creative Commons License
This work is licensed under a Creative Commons Attribution-NonCommercial-ShareAlike 4.0 International License</a:t>
            </a:r>
            <a:endParaRPr lang="en-US" dirty="0"/>
          </a:p>
        </p:txBody>
      </p:sp>
    </p:spTree>
    <p:extLst>
      <p:ext uri="{BB962C8B-B14F-4D97-AF65-F5344CB8AC3E}">
        <p14:creationId xmlns:p14="http://schemas.microsoft.com/office/powerpoint/2010/main" val="947638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13664-0AE4-4E95-AA45-5A56749587FB}"/>
              </a:ext>
            </a:extLst>
          </p:cNvPr>
          <p:cNvSpPr>
            <a:spLocks noGrp="1"/>
          </p:cNvSpPr>
          <p:nvPr>
            <p:ph type="title"/>
          </p:nvPr>
        </p:nvSpPr>
        <p:spPr/>
        <p:txBody>
          <a:bodyPr/>
          <a:lstStyle/>
          <a:p>
            <a:r>
              <a:rPr lang="en-US" dirty="0"/>
              <a:t>Adjustable Location of Augmented Reality Objects for Easy Access</a:t>
            </a:r>
          </a:p>
        </p:txBody>
      </p:sp>
      <p:sp>
        <p:nvSpPr>
          <p:cNvPr id="5" name="Text Placeholder 4">
            <a:extLst>
              <a:ext uri="{FF2B5EF4-FFF2-40B4-BE49-F238E27FC236}">
                <a16:creationId xmlns:a16="http://schemas.microsoft.com/office/drawing/2014/main" id="{30C959FF-AF02-463C-8F61-49161DECC875}"/>
              </a:ext>
            </a:extLst>
          </p:cNvPr>
          <p:cNvSpPr>
            <a:spLocks noGrp="1"/>
          </p:cNvSpPr>
          <p:nvPr>
            <p:ph type="body" idx="1"/>
          </p:nvPr>
        </p:nvSpPr>
        <p:spPr/>
        <p:txBody>
          <a:bodyPr/>
          <a:lstStyle/>
          <a:p>
            <a:r>
              <a:rPr lang="en-US" dirty="0"/>
              <a:t>Guideline</a:t>
            </a:r>
          </a:p>
        </p:txBody>
      </p:sp>
      <p:sp>
        <p:nvSpPr>
          <p:cNvPr id="3" name="Content Placeholder 2">
            <a:extLst>
              <a:ext uri="{FF2B5EF4-FFF2-40B4-BE49-F238E27FC236}">
                <a16:creationId xmlns:a16="http://schemas.microsoft.com/office/drawing/2014/main" id="{06817DB2-5FAD-416E-B36C-5BDA5BEE2B64}"/>
              </a:ext>
            </a:extLst>
          </p:cNvPr>
          <p:cNvSpPr>
            <a:spLocks noGrp="1"/>
          </p:cNvSpPr>
          <p:nvPr>
            <p:ph sz="half" idx="2"/>
          </p:nvPr>
        </p:nvSpPr>
        <p:spPr/>
        <p:txBody>
          <a:bodyPr>
            <a:normAutofit fontScale="70000" lnSpcReduction="20000"/>
          </a:bodyPr>
          <a:lstStyle/>
          <a:p>
            <a:pPr marL="0" indent="0">
              <a:buNone/>
            </a:pPr>
            <a:r>
              <a:rPr lang="en-US" dirty="0"/>
              <a:t>Allow users to move augmented reality objects that they need to interact with to be lower (e.g. for wheelchair access), to be higher (e.g. to avoid bending), and/or to be closer (reduce motion needed).</a:t>
            </a:r>
          </a:p>
        </p:txBody>
      </p:sp>
      <p:sp>
        <p:nvSpPr>
          <p:cNvPr id="6" name="Text Placeholder 5">
            <a:extLst>
              <a:ext uri="{FF2B5EF4-FFF2-40B4-BE49-F238E27FC236}">
                <a16:creationId xmlns:a16="http://schemas.microsoft.com/office/drawing/2014/main" id="{D7D7389B-2E71-4DB4-85B0-8083278EB0CB}"/>
              </a:ext>
            </a:extLst>
          </p:cNvPr>
          <p:cNvSpPr>
            <a:spLocks noGrp="1"/>
          </p:cNvSpPr>
          <p:nvPr>
            <p:ph type="body" sz="quarter" idx="3"/>
          </p:nvPr>
        </p:nvSpPr>
        <p:spPr/>
        <p:txBody>
          <a:bodyPr/>
          <a:lstStyle/>
          <a:p>
            <a:r>
              <a:rPr lang="en-US" dirty="0"/>
              <a:t>Benefits</a:t>
            </a:r>
            <a:endParaRPr lang="en-US" dirty="0">
              <a:solidFill>
                <a:srgbClr val="FF0000"/>
              </a:solidFill>
            </a:endParaRPr>
          </a:p>
        </p:txBody>
      </p:sp>
      <p:sp>
        <p:nvSpPr>
          <p:cNvPr id="7" name="Content Placeholder 6">
            <a:extLst>
              <a:ext uri="{FF2B5EF4-FFF2-40B4-BE49-F238E27FC236}">
                <a16:creationId xmlns:a16="http://schemas.microsoft.com/office/drawing/2014/main" id="{B83C278E-9A8E-4661-94F6-BFC650B61F7D}"/>
              </a:ext>
            </a:extLst>
          </p:cNvPr>
          <p:cNvSpPr>
            <a:spLocks noGrp="1"/>
          </p:cNvSpPr>
          <p:nvPr>
            <p:ph sz="quarter" idx="4"/>
          </p:nvPr>
        </p:nvSpPr>
        <p:spPr/>
        <p:txBody>
          <a:bodyPr>
            <a:normAutofit fontScale="70000" lnSpcReduction="20000"/>
          </a:bodyPr>
          <a:lstStyle/>
          <a:p>
            <a:r>
              <a:rPr lang="en-US" dirty="0"/>
              <a:t>General audience: Ease of use for games with "grind". More pleasant/faster game-play for advanced players in sandbox games.</a:t>
            </a:r>
          </a:p>
          <a:p>
            <a:r>
              <a:rPr lang="en-US" dirty="0"/>
              <a:t>Smaller-space players: Makes it possible to move augmented reality objects that might be inaccessible because they appear in the same space as real world objects (such as a wall).</a:t>
            </a:r>
          </a:p>
          <a:p>
            <a:r>
              <a:rPr lang="en-US" dirty="0"/>
              <a:t>People with mobility impairments: Reduces the amount of movement and the types of movement needed to play</a:t>
            </a:r>
          </a:p>
          <a:p>
            <a:r>
              <a:rPr lang="en-US" dirty="0"/>
              <a:t>People who are blind or have low vision: Makes it possible to reduce the real world field of play, making location tasks simpler</a:t>
            </a:r>
          </a:p>
          <a:p>
            <a:endParaRPr lang="en-US" dirty="0"/>
          </a:p>
        </p:txBody>
      </p:sp>
      <p:sp>
        <p:nvSpPr>
          <p:cNvPr id="4" name="Footer Placeholder 3">
            <a:extLst>
              <a:ext uri="{FF2B5EF4-FFF2-40B4-BE49-F238E27FC236}">
                <a16:creationId xmlns:a16="http://schemas.microsoft.com/office/drawing/2014/main" id="{1955E1D6-7D71-4B27-9584-0F91661B25D7}"/>
              </a:ext>
            </a:extLst>
          </p:cNvPr>
          <p:cNvSpPr>
            <a:spLocks noGrp="1"/>
          </p:cNvSpPr>
          <p:nvPr>
            <p:ph type="ftr" sz="quarter" idx="11"/>
          </p:nvPr>
        </p:nvSpPr>
        <p:spPr/>
        <p:txBody>
          <a:bodyPr/>
          <a:lstStyle/>
          <a:p>
            <a:r>
              <a:rPr lang="en-GB"/>
              <a:t>Creative Commons License
This work is licensed under a Creative Commons Attribution-NonCommercial-ShareAlike 4.0 International License</a:t>
            </a:r>
            <a:endParaRPr lang="en-US" dirty="0"/>
          </a:p>
        </p:txBody>
      </p:sp>
    </p:spTree>
    <p:extLst>
      <p:ext uri="{BB962C8B-B14F-4D97-AF65-F5344CB8AC3E}">
        <p14:creationId xmlns:p14="http://schemas.microsoft.com/office/powerpoint/2010/main" val="3719134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13664-0AE4-4E95-AA45-5A56749587FB}"/>
              </a:ext>
            </a:extLst>
          </p:cNvPr>
          <p:cNvSpPr>
            <a:spLocks noGrp="1"/>
          </p:cNvSpPr>
          <p:nvPr>
            <p:ph type="title"/>
          </p:nvPr>
        </p:nvSpPr>
        <p:spPr/>
        <p:txBody>
          <a:bodyPr/>
          <a:lstStyle/>
          <a:p>
            <a:r>
              <a:rPr lang="en-US" dirty="0"/>
              <a:t>Avoid Space Conflicts</a:t>
            </a:r>
          </a:p>
        </p:txBody>
      </p:sp>
      <p:sp>
        <p:nvSpPr>
          <p:cNvPr id="5" name="Text Placeholder 4">
            <a:extLst>
              <a:ext uri="{FF2B5EF4-FFF2-40B4-BE49-F238E27FC236}">
                <a16:creationId xmlns:a16="http://schemas.microsoft.com/office/drawing/2014/main" id="{30C959FF-AF02-463C-8F61-49161DECC875}"/>
              </a:ext>
            </a:extLst>
          </p:cNvPr>
          <p:cNvSpPr>
            <a:spLocks noGrp="1"/>
          </p:cNvSpPr>
          <p:nvPr>
            <p:ph type="body" idx="1"/>
          </p:nvPr>
        </p:nvSpPr>
        <p:spPr/>
        <p:txBody>
          <a:bodyPr/>
          <a:lstStyle/>
          <a:p>
            <a:r>
              <a:rPr lang="en-US" dirty="0"/>
              <a:t>Guideline</a:t>
            </a:r>
          </a:p>
        </p:txBody>
      </p:sp>
      <p:sp>
        <p:nvSpPr>
          <p:cNvPr id="3" name="Content Placeholder 2">
            <a:extLst>
              <a:ext uri="{FF2B5EF4-FFF2-40B4-BE49-F238E27FC236}">
                <a16:creationId xmlns:a16="http://schemas.microsoft.com/office/drawing/2014/main" id="{06817DB2-5FAD-416E-B36C-5BDA5BEE2B64}"/>
              </a:ext>
            </a:extLst>
          </p:cNvPr>
          <p:cNvSpPr>
            <a:spLocks noGrp="1"/>
          </p:cNvSpPr>
          <p:nvPr>
            <p:ph sz="half" idx="2"/>
          </p:nvPr>
        </p:nvSpPr>
        <p:spPr/>
        <p:txBody>
          <a:bodyPr>
            <a:normAutofit fontScale="77500" lnSpcReduction="20000"/>
          </a:bodyPr>
          <a:lstStyle/>
          <a:p>
            <a:pPr marL="0" indent="0">
              <a:buNone/>
            </a:pPr>
            <a:r>
              <a:rPr lang="en-US" dirty="0"/>
              <a:t>Avoid precisely matching the position and size of augmented reality objects with the position and size of real world objects. </a:t>
            </a:r>
          </a:p>
        </p:txBody>
      </p:sp>
      <p:sp>
        <p:nvSpPr>
          <p:cNvPr id="6" name="Text Placeholder 5">
            <a:extLst>
              <a:ext uri="{FF2B5EF4-FFF2-40B4-BE49-F238E27FC236}">
                <a16:creationId xmlns:a16="http://schemas.microsoft.com/office/drawing/2014/main" id="{D7D7389B-2E71-4DB4-85B0-8083278EB0CB}"/>
              </a:ext>
            </a:extLst>
          </p:cNvPr>
          <p:cNvSpPr>
            <a:spLocks noGrp="1"/>
          </p:cNvSpPr>
          <p:nvPr>
            <p:ph type="body" sz="quarter" idx="3"/>
          </p:nvPr>
        </p:nvSpPr>
        <p:spPr/>
        <p:txBody>
          <a:bodyPr/>
          <a:lstStyle/>
          <a:p>
            <a:r>
              <a:rPr lang="en-US" dirty="0"/>
              <a:t>Benefits</a:t>
            </a:r>
            <a:endParaRPr lang="en-US" dirty="0">
              <a:solidFill>
                <a:srgbClr val="FF0000"/>
              </a:solidFill>
            </a:endParaRPr>
          </a:p>
        </p:txBody>
      </p:sp>
      <p:sp>
        <p:nvSpPr>
          <p:cNvPr id="7" name="Content Placeholder 6">
            <a:extLst>
              <a:ext uri="{FF2B5EF4-FFF2-40B4-BE49-F238E27FC236}">
                <a16:creationId xmlns:a16="http://schemas.microsoft.com/office/drawing/2014/main" id="{B83C278E-9A8E-4661-94F6-BFC650B61F7D}"/>
              </a:ext>
            </a:extLst>
          </p:cNvPr>
          <p:cNvSpPr>
            <a:spLocks noGrp="1"/>
          </p:cNvSpPr>
          <p:nvPr>
            <p:ph sz="quarter" idx="4"/>
          </p:nvPr>
        </p:nvSpPr>
        <p:spPr/>
        <p:txBody>
          <a:bodyPr>
            <a:normAutofit fontScale="77500" lnSpcReduction="20000"/>
          </a:bodyPr>
          <a:lstStyle/>
          <a:p>
            <a:r>
              <a:rPr lang="en-US" dirty="0"/>
              <a:t>General audience, Smaller-space players &amp; People with mobility impairments: Avoids inaccessible augmented reality objects after adjustments are made for guideline 4.</a:t>
            </a:r>
          </a:p>
          <a:p>
            <a:r>
              <a:rPr lang="en-US" dirty="0"/>
              <a:t>People with mobility impairments: Increases options in the type of movement, the angle of movement and the direction of movement needed to interact with augmented reality objects, because it is possible to move through augmented reality objects, while real world objects block motion</a:t>
            </a:r>
          </a:p>
        </p:txBody>
      </p:sp>
      <p:sp>
        <p:nvSpPr>
          <p:cNvPr id="4" name="Footer Placeholder 3">
            <a:extLst>
              <a:ext uri="{FF2B5EF4-FFF2-40B4-BE49-F238E27FC236}">
                <a16:creationId xmlns:a16="http://schemas.microsoft.com/office/drawing/2014/main" id="{1955E1D6-7D71-4B27-9584-0F91661B25D7}"/>
              </a:ext>
            </a:extLst>
          </p:cNvPr>
          <p:cNvSpPr>
            <a:spLocks noGrp="1"/>
          </p:cNvSpPr>
          <p:nvPr>
            <p:ph type="ftr" sz="quarter" idx="11"/>
          </p:nvPr>
        </p:nvSpPr>
        <p:spPr/>
        <p:txBody>
          <a:bodyPr/>
          <a:lstStyle/>
          <a:p>
            <a:r>
              <a:rPr lang="en-GB"/>
              <a:t>Creative Commons License
This work is licensed under a Creative Commons Attribution-NonCommercial-ShareAlike 4.0 International License</a:t>
            </a:r>
            <a:endParaRPr lang="en-US" dirty="0"/>
          </a:p>
        </p:txBody>
      </p:sp>
    </p:spTree>
    <p:extLst>
      <p:ext uri="{BB962C8B-B14F-4D97-AF65-F5344CB8AC3E}">
        <p14:creationId xmlns:p14="http://schemas.microsoft.com/office/powerpoint/2010/main" val="2261867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98B3E2A-E01B-45F8-A568-029AC80EAD64}"/>
              </a:ext>
            </a:extLst>
          </p:cNvPr>
          <p:cNvSpPr>
            <a:spLocks noGrp="1"/>
          </p:cNvSpPr>
          <p:nvPr>
            <p:ph type="ctrTitle"/>
          </p:nvPr>
        </p:nvSpPr>
        <p:spPr/>
        <p:txBody>
          <a:bodyPr/>
          <a:lstStyle/>
          <a:p>
            <a:r>
              <a:rPr lang="en-US" dirty="0"/>
              <a:t>Further Resources</a:t>
            </a:r>
          </a:p>
        </p:txBody>
      </p:sp>
      <p:sp>
        <p:nvSpPr>
          <p:cNvPr id="6" name="Subtitle 5">
            <a:extLst>
              <a:ext uri="{FF2B5EF4-FFF2-40B4-BE49-F238E27FC236}">
                <a16:creationId xmlns:a16="http://schemas.microsoft.com/office/drawing/2014/main" id="{97F9E6A4-A9F5-4F60-BBA7-55D446A77CC3}"/>
              </a:ext>
            </a:extLst>
          </p:cNvPr>
          <p:cNvSpPr>
            <a:spLocks noGrp="1"/>
          </p:cNvSpPr>
          <p:nvPr>
            <p:ph type="subTitle" idx="1"/>
          </p:nvPr>
        </p:nvSpPr>
        <p:spPr/>
        <p:txBody>
          <a:bodyPr/>
          <a:lstStyle/>
          <a:p>
            <a:endParaRPr lang="en-US"/>
          </a:p>
        </p:txBody>
      </p:sp>
      <p:sp>
        <p:nvSpPr>
          <p:cNvPr id="4" name="Footer Placeholder 3">
            <a:extLst>
              <a:ext uri="{FF2B5EF4-FFF2-40B4-BE49-F238E27FC236}">
                <a16:creationId xmlns:a16="http://schemas.microsoft.com/office/drawing/2014/main" id="{C13267B9-5595-4202-A283-7077E4B790DB}"/>
              </a:ext>
            </a:extLst>
          </p:cNvPr>
          <p:cNvSpPr>
            <a:spLocks noGrp="1"/>
          </p:cNvSpPr>
          <p:nvPr>
            <p:ph type="ftr" sz="quarter" idx="11"/>
          </p:nvPr>
        </p:nvSpPr>
        <p:spPr/>
        <p:txBody>
          <a:bodyPr/>
          <a:lstStyle/>
          <a:p>
            <a:r>
              <a:rPr lang="en-GB"/>
              <a:t>Creative Commons License
This work is licensed under a Creative Commons Attribution-NonCommercial-ShareAlike 4.0 International License</a:t>
            </a:r>
            <a:endParaRPr lang="en-US" dirty="0"/>
          </a:p>
        </p:txBody>
      </p:sp>
    </p:spTree>
    <p:extLst>
      <p:ext uri="{BB962C8B-B14F-4D97-AF65-F5344CB8AC3E}">
        <p14:creationId xmlns:p14="http://schemas.microsoft.com/office/powerpoint/2010/main" val="1245694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1F2DD-4DC3-447D-A10A-41AAC0BE36DC}"/>
              </a:ext>
            </a:extLst>
          </p:cNvPr>
          <p:cNvSpPr>
            <a:spLocks noGrp="1"/>
          </p:cNvSpPr>
          <p:nvPr>
            <p:ph type="title"/>
          </p:nvPr>
        </p:nvSpPr>
        <p:spPr/>
        <p:txBody>
          <a:bodyPr/>
          <a:lstStyle/>
          <a:p>
            <a:r>
              <a:rPr lang="en-US" dirty="0"/>
              <a:t>Articles &amp; Presentations </a:t>
            </a:r>
            <a:br>
              <a:rPr lang="en-US" dirty="0"/>
            </a:br>
            <a:r>
              <a:rPr lang="en-US" dirty="0"/>
              <a:t>on AR and VR Accessibility</a:t>
            </a:r>
          </a:p>
        </p:txBody>
      </p:sp>
      <p:sp>
        <p:nvSpPr>
          <p:cNvPr id="3" name="Content Placeholder 2">
            <a:extLst>
              <a:ext uri="{FF2B5EF4-FFF2-40B4-BE49-F238E27FC236}">
                <a16:creationId xmlns:a16="http://schemas.microsoft.com/office/drawing/2014/main" id="{8C4B421D-D2BA-4A0B-A4EB-F046F6DD383D}"/>
              </a:ext>
            </a:extLst>
          </p:cNvPr>
          <p:cNvSpPr>
            <a:spLocks noGrp="1"/>
          </p:cNvSpPr>
          <p:nvPr>
            <p:ph idx="1"/>
          </p:nvPr>
        </p:nvSpPr>
        <p:spPr/>
        <p:txBody>
          <a:bodyPr/>
          <a:lstStyle/>
          <a:p>
            <a:r>
              <a:rPr lang="en-US" i="1" dirty="0">
                <a:hlinkClick r:id="rId2"/>
              </a:rPr>
              <a:t>Augmented Reality and Accessibility</a:t>
            </a:r>
            <a:r>
              <a:rPr lang="en-US" i="1" dirty="0"/>
              <a:t> from Tecla</a:t>
            </a:r>
          </a:p>
          <a:p>
            <a:r>
              <a:rPr lang="en-US" i="1" dirty="0">
                <a:hlinkClick r:id="rId3"/>
              </a:rPr>
              <a:t>Virtual and Augmented Reality Accessibility</a:t>
            </a:r>
            <a:r>
              <a:rPr lang="en-US" i="1" dirty="0"/>
              <a:t> </a:t>
            </a:r>
            <a:r>
              <a:rPr lang="en-US" dirty="0"/>
              <a:t>from Accessibility NYC</a:t>
            </a:r>
          </a:p>
          <a:p>
            <a:r>
              <a:rPr lang="en-US" i="1" dirty="0">
                <a:hlinkClick r:id="rId4"/>
              </a:rPr>
              <a:t>Making VR and AR Truly Accessible</a:t>
            </a:r>
            <a:r>
              <a:rPr lang="en-US" dirty="0"/>
              <a:t> from Game Developer’s Conference</a:t>
            </a:r>
          </a:p>
          <a:p>
            <a:r>
              <a:rPr lang="en-US" i="1" dirty="0">
                <a:hlinkClick r:id="rId5"/>
              </a:rPr>
              <a:t>Accessibility for AR and VR</a:t>
            </a:r>
            <a:r>
              <a:rPr lang="en-US" i="1" dirty="0"/>
              <a:t> </a:t>
            </a:r>
            <a:r>
              <a:rPr lang="en-US" dirty="0"/>
              <a:t>from Google I/O ‘18</a:t>
            </a:r>
          </a:p>
        </p:txBody>
      </p:sp>
      <p:sp>
        <p:nvSpPr>
          <p:cNvPr id="4" name="Footer Placeholder 3">
            <a:extLst>
              <a:ext uri="{FF2B5EF4-FFF2-40B4-BE49-F238E27FC236}">
                <a16:creationId xmlns:a16="http://schemas.microsoft.com/office/drawing/2014/main" id="{D32A77E6-DF54-4B95-900F-4F1B0B440AA2}"/>
              </a:ext>
            </a:extLst>
          </p:cNvPr>
          <p:cNvSpPr>
            <a:spLocks noGrp="1"/>
          </p:cNvSpPr>
          <p:nvPr>
            <p:ph type="ftr" sz="quarter" idx="11"/>
          </p:nvPr>
        </p:nvSpPr>
        <p:spPr/>
        <p:txBody>
          <a:bodyPr/>
          <a:lstStyle/>
          <a:p>
            <a:r>
              <a:rPr lang="en-GB"/>
              <a:t>Creative Commons License
This work is licensed under a Creative Commons Attribution-NonCommercial-ShareAlike 4.0 International License</a:t>
            </a:r>
            <a:endParaRPr lang="en-US" dirty="0"/>
          </a:p>
        </p:txBody>
      </p:sp>
    </p:spTree>
    <p:extLst>
      <p:ext uri="{BB962C8B-B14F-4D97-AF65-F5344CB8AC3E}">
        <p14:creationId xmlns:p14="http://schemas.microsoft.com/office/powerpoint/2010/main" val="2012850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8632D-251E-47E6-A67E-B05F3EB3492E}"/>
              </a:ext>
            </a:extLst>
          </p:cNvPr>
          <p:cNvSpPr>
            <a:spLocks noGrp="1"/>
          </p:cNvSpPr>
          <p:nvPr>
            <p:ph type="title"/>
          </p:nvPr>
        </p:nvSpPr>
        <p:spPr/>
        <p:txBody>
          <a:bodyPr/>
          <a:lstStyle/>
          <a:p>
            <a:r>
              <a:rPr lang="en-US" dirty="0"/>
              <a:t>Additional Open Educational Resources (OER)</a:t>
            </a:r>
          </a:p>
        </p:txBody>
      </p:sp>
      <p:sp>
        <p:nvSpPr>
          <p:cNvPr id="3" name="Content Placeholder 2">
            <a:extLst>
              <a:ext uri="{FF2B5EF4-FFF2-40B4-BE49-F238E27FC236}">
                <a16:creationId xmlns:a16="http://schemas.microsoft.com/office/drawing/2014/main" id="{AD7B45BF-6E16-49EF-97D3-86EBC35B73FA}"/>
              </a:ext>
            </a:extLst>
          </p:cNvPr>
          <p:cNvSpPr>
            <a:spLocks noGrp="1"/>
          </p:cNvSpPr>
          <p:nvPr>
            <p:ph idx="1"/>
          </p:nvPr>
        </p:nvSpPr>
        <p:spPr/>
        <p:txBody>
          <a:bodyPr/>
          <a:lstStyle/>
          <a:p>
            <a:pPr marL="0" indent="0">
              <a:buNone/>
            </a:pPr>
            <a:r>
              <a:rPr lang="en-US" dirty="0"/>
              <a:t>Look out for more and future OERs from the Game Accessibility Special Interest Group of the International Game Developers Association here:</a:t>
            </a:r>
          </a:p>
          <a:p>
            <a:pPr marL="0" indent="0" algn="ctr">
              <a:buNone/>
            </a:pPr>
            <a:r>
              <a:rPr lang="en-US" dirty="0"/>
              <a:t> </a:t>
            </a:r>
            <a:r>
              <a:rPr lang="en-US" dirty="0">
                <a:hlinkClick r:id="rId3"/>
              </a:rPr>
              <a:t>https://igda-gasig.org/oer/</a:t>
            </a:r>
            <a:r>
              <a:rPr lang="en-US" dirty="0"/>
              <a:t> </a:t>
            </a:r>
          </a:p>
        </p:txBody>
      </p:sp>
      <p:sp>
        <p:nvSpPr>
          <p:cNvPr id="5" name="Footer Placeholder 4">
            <a:extLst>
              <a:ext uri="{FF2B5EF4-FFF2-40B4-BE49-F238E27FC236}">
                <a16:creationId xmlns:a16="http://schemas.microsoft.com/office/drawing/2014/main" id="{A06F785C-9A39-4A96-AAD2-592EEE5C354D}"/>
              </a:ext>
            </a:extLst>
          </p:cNvPr>
          <p:cNvSpPr>
            <a:spLocks noGrp="1"/>
          </p:cNvSpPr>
          <p:nvPr>
            <p:ph type="ftr" sz="quarter" idx="11"/>
          </p:nvPr>
        </p:nvSpPr>
        <p:spPr/>
        <p:txBody>
          <a:bodyPr/>
          <a:lstStyle/>
          <a:p>
            <a:r>
              <a:rPr lang="en-GB" dirty="0"/>
              <a:t>Creative Commons License
This work is licensed under a Creative Commons Attribution-</a:t>
            </a:r>
            <a:r>
              <a:rPr lang="en-GB" dirty="0" err="1"/>
              <a:t>NonCommercial</a:t>
            </a:r>
            <a:r>
              <a:rPr lang="en-GB" dirty="0"/>
              <a:t>-</a:t>
            </a:r>
            <a:r>
              <a:rPr lang="en-GB" dirty="0" err="1"/>
              <a:t>ShareAlike</a:t>
            </a:r>
            <a:r>
              <a:rPr lang="en-GB" dirty="0"/>
              <a:t> 4.0 International License</a:t>
            </a:r>
            <a:endParaRPr lang="en-US" dirty="0"/>
          </a:p>
        </p:txBody>
      </p:sp>
    </p:spTree>
    <p:extLst>
      <p:ext uri="{BB962C8B-B14F-4D97-AF65-F5344CB8AC3E}">
        <p14:creationId xmlns:p14="http://schemas.microsoft.com/office/powerpoint/2010/main" val="2287392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15F10F3-5C07-403D-8906-88E0166BFD63}"/>
              </a:ext>
            </a:extLst>
          </p:cNvPr>
          <p:cNvSpPr>
            <a:spLocks noGrp="1"/>
          </p:cNvSpPr>
          <p:nvPr>
            <p:ph type="title"/>
          </p:nvPr>
        </p:nvSpPr>
        <p:spPr/>
        <p:txBody>
          <a:bodyPr/>
          <a:lstStyle/>
          <a:p>
            <a:r>
              <a:rPr lang="en-US" dirty="0"/>
              <a:t>Accessibility of this Presentation</a:t>
            </a:r>
          </a:p>
        </p:txBody>
      </p:sp>
      <p:sp>
        <p:nvSpPr>
          <p:cNvPr id="3" name="Subtitle 2">
            <a:extLst>
              <a:ext uri="{FF2B5EF4-FFF2-40B4-BE49-F238E27FC236}">
                <a16:creationId xmlns:a16="http://schemas.microsoft.com/office/drawing/2014/main" id="{3F6EF432-F3C2-41E1-9C4D-E3BF22617C6B}"/>
              </a:ext>
            </a:extLst>
          </p:cNvPr>
          <p:cNvSpPr>
            <a:spLocks noGrp="1"/>
          </p:cNvSpPr>
          <p:nvPr>
            <p:ph idx="1"/>
          </p:nvPr>
        </p:nvSpPr>
        <p:spPr/>
        <p:txBody>
          <a:bodyPr>
            <a:normAutofit/>
          </a:bodyPr>
          <a:lstStyle/>
          <a:p>
            <a:pPr marL="0" indent="0" algn="ctr">
              <a:spcAft>
                <a:spcPts val="1200"/>
              </a:spcAft>
              <a:buNone/>
            </a:pPr>
            <a:r>
              <a:rPr lang="en-US" sz="3000" dirty="0"/>
              <a:t>This presentation has been developed with accessibility of the presentation itself in mind.</a:t>
            </a:r>
          </a:p>
          <a:p>
            <a:pPr marL="0" indent="0" algn="ctr">
              <a:spcAft>
                <a:spcPts val="1200"/>
              </a:spcAft>
              <a:buNone/>
            </a:pPr>
            <a:r>
              <a:rPr lang="en-US" sz="3000" dirty="0"/>
              <a:t> When editing the presentation the two most important steps to take to maintain accessibility are making sure the alt-text still makes sense and making sure the reading order is still correct. </a:t>
            </a:r>
          </a:p>
          <a:p>
            <a:pPr marL="0" indent="0" algn="ctr">
              <a:spcAft>
                <a:spcPts val="1200"/>
              </a:spcAft>
              <a:buNone/>
            </a:pPr>
            <a:r>
              <a:rPr lang="en-US" sz="3000" dirty="0"/>
              <a:t>For information on how to do this, </a:t>
            </a:r>
            <a:br>
              <a:rPr lang="en-US" sz="3000" dirty="0"/>
            </a:br>
            <a:r>
              <a:rPr lang="en-US" sz="3000" dirty="0">
                <a:hlinkClick r:id="rId3"/>
              </a:rPr>
              <a:t>visit this Microsoft Support Topic</a:t>
            </a:r>
            <a:r>
              <a:rPr lang="en-US" sz="3000" dirty="0"/>
              <a:t>.</a:t>
            </a:r>
          </a:p>
          <a:p>
            <a:endParaRPr lang="en-US" dirty="0"/>
          </a:p>
          <a:p>
            <a:endParaRPr lang="en-US" dirty="0"/>
          </a:p>
          <a:p>
            <a:endParaRPr lang="en-US" dirty="0"/>
          </a:p>
        </p:txBody>
      </p:sp>
      <p:sp>
        <p:nvSpPr>
          <p:cNvPr id="8" name="Footer Placeholder 7">
            <a:extLst>
              <a:ext uri="{FF2B5EF4-FFF2-40B4-BE49-F238E27FC236}">
                <a16:creationId xmlns:a16="http://schemas.microsoft.com/office/drawing/2014/main" id="{959BB33E-D2D6-49BA-B179-00EB0893E736}"/>
              </a:ext>
            </a:extLst>
          </p:cNvPr>
          <p:cNvSpPr>
            <a:spLocks noGrp="1"/>
          </p:cNvSpPr>
          <p:nvPr>
            <p:ph type="ftr" sz="quarter" idx="11"/>
          </p:nvPr>
        </p:nvSpPr>
        <p:spPr/>
        <p:txBody>
          <a:bodyPr/>
          <a:lstStyle/>
          <a:p>
            <a:r>
              <a:rPr lang="en-GB" dirty="0"/>
              <a:t>Creative Commons License
This work is licensed under a Creative Commons Attribution-</a:t>
            </a:r>
            <a:r>
              <a:rPr lang="en-GB" dirty="0" err="1"/>
              <a:t>NonCommercial</a:t>
            </a:r>
            <a:r>
              <a:rPr lang="en-GB" dirty="0"/>
              <a:t>-</a:t>
            </a:r>
            <a:r>
              <a:rPr lang="en-GB" dirty="0" err="1"/>
              <a:t>ShareAlike</a:t>
            </a:r>
            <a:r>
              <a:rPr lang="en-GB" dirty="0"/>
              <a:t> 4.0 International License</a:t>
            </a:r>
            <a:endParaRPr lang="en-US" dirty="0"/>
          </a:p>
        </p:txBody>
      </p:sp>
    </p:spTree>
    <p:extLst>
      <p:ext uri="{BB962C8B-B14F-4D97-AF65-F5344CB8AC3E}">
        <p14:creationId xmlns:p14="http://schemas.microsoft.com/office/powerpoint/2010/main" val="2386032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8632D-251E-47E6-A67E-B05F3EB3492E}"/>
              </a:ext>
            </a:extLst>
          </p:cNvPr>
          <p:cNvSpPr>
            <a:spLocks noGrp="1"/>
          </p:cNvSpPr>
          <p:nvPr>
            <p:ph type="title"/>
          </p:nvPr>
        </p:nvSpPr>
        <p:spPr/>
        <p:txBody>
          <a:bodyPr/>
          <a:lstStyle/>
          <a:p>
            <a:r>
              <a:rPr lang="en-US" dirty="0"/>
              <a:t>What is Augmented Reality (AR)?</a:t>
            </a:r>
          </a:p>
        </p:txBody>
      </p:sp>
      <p:sp>
        <p:nvSpPr>
          <p:cNvPr id="3" name="Content Placeholder 2">
            <a:extLst>
              <a:ext uri="{FF2B5EF4-FFF2-40B4-BE49-F238E27FC236}">
                <a16:creationId xmlns:a16="http://schemas.microsoft.com/office/drawing/2014/main" id="{AD7B45BF-6E16-49EF-97D3-86EBC35B73FA}"/>
              </a:ext>
            </a:extLst>
          </p:cNvPr>
          <p:cNvSpPr>
            <a:spLocks noGrp="1"/>
          </p:cNvSpPr>
          <p:nvPr>
            <p:ph idx="1"/>
          </p:nvPr>
        </p:nvSpPr>
        <p:spPr>
          <a:xfrm>
            <a:off x="838200" y="1825625"/>
            <a:ext cx="5914292" cy="4351338"/>
          </a:xfrm>
        </p:spPr>
        <p:txBody>
          <a:bodyPr/>
          <a:lstStyle/>
          <a:p>
            <a:r>
              <a:rPr lang="en-US" sz="3200" dirty="0"/>
              <a:t>In Augmented Reality applications, some device is used to experience enhancements to the real world. </a:t>
            </a:r>
          </a:p>
          <a:p>
            <a:r>
              <a:rPr lang="en-US" sz="3200" dirty="0"/>
              <a:t>Much work in augmented reality is focused on visual effects, but the enhancements can also be haptic (something that is felt) or auditory.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6" name="Picture 5" descr="Exhibit table: iPad on a stand points down at a table and shows the table covered with a green field and two really silly 3D demo cows (each cow is just two white spheres combined together with black spots).">
            <a:extLst>
              <a:ext uri="{FF2B5EF4-FFF2-40B4-BE49-F238E27FC236}">
                <a16:creationId xmlns:a16="http://schemas.microsoft.com/office/drawing/2014/main" id="{4D38B6BD-3390-42A5-AD6E-446ED73CB1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8338" y="1993168"/>
            <a:ext cx="4968592" cy="3715117"/>
          </a:xfrm>
          <a:prstGeom prst="rect">
            <a:avLst/>
          </a:prstGeom>
        </p:spPr>
      </p:pic>
      <p:sp>
        <p:nvSpPr>
          <p:cNvPr id="5" name="Footer Placeholder 4">
            <a:extLst>
              <a:ext uri="{FF2B5EF4-FFF2-40B4-BE49-F238E27FC236}">
                <a16:creationId xmlns:a16="http://schemas.microsoft.com/office/drawing/2014/main" id="{2ACE7803-1B3F-4F97-916E-9F3074C7BD96}"/>
              </a:ext>
            </a:extLst>
          </p:cNvPr>
          <p:cNvSpPr>
            <a:spLocks noGrp="1"/>
          </p:cNvSpPr>
          <p:nvPr>
            <p:ph type="ftr" sz="quarter" idx="11"/>
          </p:nvPr>
        </p:nvSpPr>
        <p:spPr/>
        <p:txBody>
          <a:bodyPr/>
          <a:lstStyle/>
          <a:p>
            <a:r>
              <a:rPr lang="en-GB" dirty="0"/>
              <a:t>Creative Commons License
This work is licensed under a Creative Commons Attribution-</a:t>
            </a:r>
            <a:r>
              <a:rPr lang="en-GB" dirty="0" err="1"/>
              <a:t>NonCommercial</a:t>
            </a:r>
            <a:r>
              <a:rPr lang="en-GB" dirty="0"/>
              <a:t>-</a:t>
            </a:r>
            <a:r>
              <a:rPr lang="en-GB" dirty="0" err="1"/>
              <a:t>ShareAlike</a:t>
            </a:r>
            <a:r>
              <a:rPr lang="en-GB" dirty="0"/>
              <a:t> 4.0 International License</a:t>
            </a:r>
            <a:endParaRPr lang="en-US" dirty="0"/>
          </a:p>
        </p:txBody>
      </p:sp>
    </p:spTree>
    <p:extLst>
      <p:ext uri="{BB962C8B-B14F-4D97-AF65-F5344CB8AC3E}">
        <p14:creationId xmlns:p14="http://schemas.microsoft.com/office/powerpoint/2010/main" val="1242084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8632D-251E-47E6-A67E-B05F3EB3492E}"/>
              </a:ext>
            </a:extLst>
          </p:cNvPr>
          <p:cNvSpPr>
            <a:spLocks noGrp="1"/>
          </p:cNvSpPr>
          <p:nvPr>
            <p:ph type="title"/>
          </p:nvPr>
        </p:nvSpPr>
        <p:spPr/>
        <p:txBody>
          <a:bodyPr/>
          <a:lstStyle/>
          <a:p>
            <a:r>
              <a:rPr lang="en-US" dirty="0"/>
              <a:t>What is Accessibility?</a:t>
            </a:r>
          </a:p>
        </p:txBody>
      </p:sp>
      <p:sp>
        <p:nvSpPr>
          <p:cNvPr id="3" name="Content Placeholder 2">
            <a:extLst>
              <a:ext uri="{FF2B5EF4-FFF2-40B4-BE49-F238E27FC236}">
                <a16:creationId xmlns:a16="http://schemas.microsoft.com/office/drawing/2014/main" id="{AD7B45BF-6E16-49EF-97D3-86EBC35B73FA}"/>
              </a:ext>
            </a:extLst>
          </p:cNvPr>
          <p:cNvSpPr>
            <a:spLocks noGrp="1"/>
          </p:cNvSpPr>
          <p:nvPr>
            <p:ph idx="1"/>
          </p:nvPr>
        </p:nvSpPr>
        <p:spPr/>
        <p:txBody>
          <a:bodyPr>
            <a:normAutofit fontScale="92500" lnSpcReduction="20000"/>
          </a:bodyPr>
          <a:lstStyle/>
          <a:p>
            <a:r>
              <a:rPr lang="en-US" sz="3200" dirty="0"/>
              <a:t>Developing software, games, Web sites and documents so they can be used by people with disabilities.</a:t>
            </a:r>
          </a:p>
          <a:p>
            <a:r>
              <a:rPr lang="en-US" sz="3200" dirty="0"/>
              <a:t>Learn more at: </a:t>
            </a:r>
            <a:endParaRPr lang="en-US" sz="2800" dirty="0">
              <a:hlinkClick r:id="rId3"/>
            </a:endParaRPr>
          </a:p>
          <a:p>
            <a:pPr lvl="1"/>
            <a:r>
              <a:rPr lang="en-US" sz="3200" dirty="0">
                <a:hlinkClick r:id="rId4"/>
              </a:rPr>
              <a:t>Game Accessibility Guidelines</a:t>
            </a:r>
            <a:endParaRPr lang="en-US" sz="3200" dirty="0"/>
          </a:p>
          <a:p>
            <a:pPr lvl="1"/>
            <a:r>
              <a:rPr lang="en-US" sz="3200" dirty="0">
                <a:hlinkClick r:id="rId5"/>
              </a:rPr>
              <a:t>Includification</a:t>
            </a:r>
            <a:endParaRPr lang="en-US" sz="3200" dirty="0"/>
          </a:p>
          <a:p>
            <a:pPr lvl="1"/>
            <a:r>
              <a:rPr lang="en-US" sz="3200" dirty="0">
                <a:hlinkClick r:id="rId3"/>
              </a:rPr>
              <a:t>The Web Accessibility Initiative (W3C)</a:t>
            </a:r>
            <a:endParaRPr lang="en-US" sz="3200" dirty="0"/>
          </a:p>
          <a:p>
            <a:r>
              <a:rPr lang="en-US" sz="3600" dirty="0"/>
              <a:t>Many existing accessibility guidelines apply directly or with slight modification to augmented reality games/software.</a:t>
            </a:r>
          </a:p>
          <a:p>
            <a:r>
              <a:rPr lang="en-US" sz="3600" dirty="0"/>
              <a:t>Only techniques that are specific to augmented reality (new) are discussed in this OER.</a:t>
            </a:r>
          </a:p>
          <a:p>
            <a:endParaRPr lang="en-US" sz="3600" dirty="0"/>
          </a:p>
          <a:p>
            <a:pPr lvl="1"/>
            <a:endParaRPr lang="en-US" sz="2800" dirty="0"/>
          </a:p>
        </p:txBody>
      </p:sp>
      <p:sp>
        <p:nvSpPr>
          <p:cNvPr id="5" name="Footer Placeholder 4">
            <a:extLst>
              <a:ext uri="{FF2B5EF4-FFF2-40B4-BE49-F238E27FC236}">
                <a16:creationId xmlns:a16="http://schemas.microsoft.com/office/drawing/2014/main" id="{2ACE7803-1B3F-4F97-916E-9F3074C7BD96}"/>
              </a:ext>
            </a:extLst>
          </p:cNvPr>
          <p:cNvSpPr>
            <a:spLocks noGrp="1"/>
          </p:cNvSpPr>
          <p:nvPr>
            <p:ph type="ftr" sz="quarter" idx="11"/>
          </p:nvPr>
        </p:nvSpPr>
        <p:spPr/>
        <p:txBody>
          <a:bodyPr/>
          <a:lstStyle/>
          <a:p>
            <a:r>
              <a:rPr lang="en-GB" dirty="0"/>
              <a:t>Creative Commons License
This work is licensed under a Creative Commons Attribution-</a:t>
            </a:r>
            <a:r>
              <a:rPr lang="en-GB" dirty="0" err="1"/>
              <a:t>NonCommercial</a:t>
            </a:r>
            <a:r>
              <a:rPr lang="en-GB" dirty="0"/>
              <a:t>-</a:t>
            </a:r>
            <a:r>
              <a:rPr lang="en-GB" dirty="0" err="1"/>
              <a:t>ShareAlike</a:t>
            </a:r>
            <a:r>
              <a:rPr lang="en-GB" dirty="0"/>
              <a:t> 4.0 International License</a:t>
            </a:r>
            <a:endParaRPr lang="en-US" dirty="0"/>
          </a:p>
        </p:txBody>
      </p:sp>
    </p:spTree>
    <p:extLst>
      <p:ext uri="{BB962C8B-B14F-4D97-AF65-F5344CB8AC3E}">
        <p14:creationId xmlns:p14="http://schemas.microsoft.com/office/powerpoint/2010/main" val="297456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FC0A2-D31D-496A-BB79-7753131720A1}"/>
              </a:ext>
            </a:extLst>
          </p:cNvPr>
          <p:cNvSpPr>
            <a:spLocks noGrp="1"/>
          </p:cNvSpPr>
          <p:nvPr>
            <p:ph type="title"/>
          </p:nvPr>
        </p:nvSpPr>
        <p:spPr/>
        <p:txBody>
          <a:bodyPr/>
          <a:lstStyle/>
          <a:p>
            <a:r>
              <a:rPr lang="en-US" dirty="0"/>
              <a:t>Users to consider</a:t>
            </a:r>
          </a:p>
        </p:txBody>
      </p:sp>
      <p:sp>
        <p:nvSpPr>
          <p:cNvPr id="5" name="Content Placeholder 4">
            <a:extLst>
              <a:ext uri="{FF2B5EF4-FFF2-40B4-BE49-F238E27FC236}">
                <a16:creationId xmlns:a16="http://schemas.microsoft.com/office/drawing/2014/main" id="{92705DCC-80F1-406B-AC64-1B75F18BC2DD}"/>
              </a:ext>
            </a:extLst>
          </p:cNvPr>
          <p:cNvSpPr>
            <a:spLocks noGrp="1"/>
          </p:cNvSpPr>
          <p:nvPr>
            <p:ph idx="1"/>
          </p:nvPr>
        </p:nvSpPr>
        <p:spPr/>
        <p:txBody>
          <a:bodyPr>
            <a:normAutofit/>
          </a:bodyPr>
          <a:lstStyle/>
          <a:p>
            <a:r>
              <a:rPr lang="en-US" dirty="0"/>
              <a:t>All AR games can work well for at least some users with disabilities. </a:t>
            </a:r>
          </a:p>
          <a:p>
            <a:r>
              <a:rPr lang="en-US" dirty="0"/>
              <a:t>Not all AR games will work well for all users, but some games will work well for all users. </a:t>
            </a:r>
          </a:p>
        </p:txBody>
      </p:sp>
      <p:sp>
        <p:nvSpPr>
          <p:cNvPr id="4" name="Footer Placeholder 3">
            <a:extLst>
              <a:ext uri="{FF2B5EF4-FFF2-40B4-BE49-F238E27FC236}">
                <a16:creationId xmlns:a16="http://schemas.microsoft.com/office/drawing/2014/main" id="{3E2DDD28-46EB-45BF-AE61-C726B924380C}"/>
              </a:ext>
            </a:extLst>
          </p:cNvPr>
          <p:cNvSpPr>
            <a:spLocks noGrp="1"/>
          </p:cNvSpPr>
          <p:nvPr>
            <p:ph type="ftr" sz="quarter" idx="11"/>
          </p:nvPr>
        </p:nvSpPr>
        <p:spPr/>
        <p:txBody>
          <a:bodyPr/>
          <a:lstStyle/>
          <a:p>
            <a:r>
              <a:rPr lang="en-GB"/>
              <a:t>Creative Commons License
This work is licensed under a Creative Commons Attribution-NonCommercial-ShareAlike 4.0 International License</a:t>
            </a:r>
            <a:endParaRPr lang="en-US" dirty="0"/>
          </a:p>
        </p:txBody>
      </p:sp>
    </p:spTree>
    <p:extLst>
      <p:ext uri="{BB962C8B-B14F-4D97-AF65-F5344CB8AC3E}">
        <p14:creationId xmlns:p14="http://schemas.microsoft.com/office/powerpoint/2010/main" val="1986895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FC0A2-D31D-496A-BB79-7753131720A1}"/>
              </a:ext>
            </a:extLst>
          </p:cNvPr>
          <p:cNvSpPr>
            <a:spLocks noGrp="1"/>
          </p:cNvSpPr>
          <p:nvPr>
            <p:ph type="title"/>
          </p:nvPr>
        </p:nvSpPr>
        <p:spPr/>
        <p:txBody>
          <a:bodyPr/>
          <a:lstStyle/>
          <a:p>
            <a:r>
              <a:rPr lang="en-US" dirty="0"/>
              <a:t>Users to Consider</a:t>
            </a:r>
          </a:p>
        </p:txBody>
      </p:sp>
      <p:sp>
        <p:nvSpPr>
          <p:cNvPr id="5" name="Content Placeholder 4">
            <a:extLst>
              <a:ext uri="{FF2B5EF4-FFF2-40B4-BE49-F238E27FC236}">
                <a16:creationId xmlns:a16="http://schemas.microsoft.com/office/drawing/2014/main" id="{92705DCC-80F1-406B-AC64-1B75F18BC2DD}"/>
              </a:ext>
            </a:extLst>
          </p:cNvPr>
          <p:cNvSpPr>
            <a:spLocks noGrp="1"/>
          </p:cNvSpPr>
          <p:nvPr>
            <p:ph sz="half" idx="1"/>
          </p:nvPr>
        </p:nvSpPr>
        <p:spPr/>
        <p:txBody>
          <a:bodyPr>
            <a:normAutofit fontScale="92500" lnSpcReduction="10000"/>
          </a:bodyPr>
          <a:lstStyle/>
          <a:p>
            <a:r>
              <a:rPr lang="en-US" dirty="0"/>
              <a:t>Users using Mono-Audio</a:t>
            </a:r>
          </a:p>
          <a:p>
            <a:r>
              <a:rPr lang="en-US" dirty="0"/>
              <a:t>Deaf Users</a:t>
            </a:r>
          </a:p>
          <a:p>
            <a:r>
              <a:rPr lang="en-US" dirty="0"/>
              <a:t>Blind Users</a:t>
            </a:r>
          </a:p>
          <a:p>
            <a:r>
              <a:rPr lang="en-US" dirty="0"/>
              <a:t>Low Vision Users</a:t>
            </a:r>
          </a:p>
          <a:p>
            <a:r>
              <a:rPr lang="en-US" dirty="0"/>
              <a:t>Cognitively Impaired Users</a:t>
            </a:r>
          </a:p>
          <a:p>
            <a:r>
              <a:rPr lang="en-US" dirty="0"/>
              <a:t>Wheel Chair Users</a:t>
            </a:r>
          </a:p>
          <a:p>
            <a:r>
              <a:rPr lang="en-US" dirty="0"/>
              <a:t>Users of above or below average height</a:t>
            </a:r>
          </a:p>
          <a:p>
            <a:r>
              <a:rPr lang="en-US" dirty="0"/>
              <a:t>Users who have trouble bending</a:t>
            </a:r>
          </a:p>
          <a:p>
            <a:r>
              <a:rPr lang="en-US" dirty="0"/>
              <a:t>Mono-vision</a:t>
            </a:r>
          </a:p>
        </p:txBody>
      </p:sp>
      <p:sp>
        <p:nvSpPr>
          <p:cNvPr id="6" name="Content Placeholder 5">
            <a:extLst>
              <a:ext uri="{FF2B5EF4-FFF2-40B4-BE49-F238E27FC236}">
                <a16:creationId xmlns:a16="http://schemas.microsoft.com/office/drawing/2014/main" id="{5690DFE3-58EE-4A2B-97A3-BECFBD053CC1}"/>
              </a:ext>
            </a:extLst>
          </p:cNvPr>
          <p:cNvSpPr>
            <a:spLocks noGrp="1"/>
          </p:cNvSpPr>
          <p:nvPr>
            <p:ph sz="half" idx="2"/>
          </p:nvPr>
        </p:nvSpPr>
        <p:spPr/>
        <p:txBody>
          <a:bodyPr>
            <a:normAutofit fontScale="92500" lnSpcReduction="10000"/>
          </a:bodyPr>
          <a:lstStyle/>
          <a:p>
            <a:r>
              <a:rPr lang="en-US" dirty="0"/>
              <a:t>Color-Blind Users</a:t>
            </a:r>
          </a:p>
          <a:p>
            <a:r>
              <a:rPr lang="en-US" dirty="0"/>
              <a:t>Users Who Need to Avoid Flashing/Blinking Content</a:t>
            </a:r>
          </a:p>
          <a:p>
            <a:r>
              <a:rPr lang="en-US" dirty="0"/>
              <a:t>Mobility Impaired Users</a:t>
            </a:r>
          </a:p>
          <a:p>
            <a:r>
              <a:rPr lang="en-US" dirty="0"/>
              <a:t>Users with Dexterity Issues</a:t>
            </a:r>
          </a:p>
          <a:p>
            <a:r>
              <a:rPr lang="en-US" dirty="0"/>
              <a:t>Users who have trouble looking behind them</a:t>
            </a:r>
          </a:p>
          <a:p>
            <a:r>
              <a:rPr lang="en-US" dirty="0"/>
              <a:t>Deaf-Blind Users</a:t>
            </a:r>
          </a:p>
          <a:p>
            <a:r>
              <a:rPr lang="en-US" dirty="0"/>
              <a:t>Users in situations that mimic these issues </a:t>
            </a:r>
          </a:p>
          <a:p>
            <a:endParaRPr lang="en-US" dirty="0"/>
          </a:p>
        </p:txBody>
      </p:sp>
      <p:sp>
        <p:nvSpPr>
          <p:cNvPr id="4" name="Footer Placeholder 3">
            <a:extLst>
              <a:ext uri="{FF2B5EF4-FFF2-40B4-BE49-F238E27FC236}">
                <a16:creationId xmlns:a16="http://schemas.microsoft.com/office/drawing/2014/main" id="{3E2DDD28-46EB-45BF-AE61-C726B924380C}"/>
              </a:ext>
            </a:extLst>
          </p:cNvPr>
          <p:cNvSpPr>
            <a:spLocks noGrp="1"/>
          </p:cNvSpPr>
          <p:nvPr>
            <p:ph type="ftr" sz="quarter" idx="11"/>
          </p:nvPr>
        </p:nvSpPr>
        <p:spPr/>
        <p:txBody>
          <a:bodyPr/>
          <a:lstStyle/>
          <a:p>
            <a:r>
              <a:rPr lang="en-GB"/>
              <a:t>Creative Commons License
This work is licensed under a Creative Commons Attribution-NonCommercial-ShareAlike 4.0 International License</a:t>
            </a:r>
            <a:endParaRPr lang="en-US" dirty="0"/>
          </a:p>
        </p:txBody>
      </p:sp>
    </p:spTree>
    <p:extLst>
      <p:ext uri="{BB962C8B-B14F-4D97-AF65-F5344CB8AC3E}">
        <p14:creationId xmlns:p14="http://schemas.microsoft.com/office/powerpoint/2010/main" val="1296559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FC0A2-D31D-496A-BB79-7753131720A1}"/>
              </a:ext>
            </a:extLst>
          </p:cNvPr>
          <p:cNvSpPr>
            <a:spLocks noGrp="1"/>
          </p:cNvSpPr>
          <p:nvPr>
            <p:ph type="title"/>
          </p:nvPr>
        </p:nvSpPr>
        <p:spPr/>
        <p:txBody>
          <a:bodyPr/>
          <a:lstStyle/>
          <a:p>
            <a:r>
              <a:rPr lang="en-US" dirty="0"/>
              <a:t>Users at Greatest Risk of Being Left Out of AR</a:t>
            </a:r>
          </a:p>
        </p:txBody>
      </p:sp>
      <p:sp>
        <p:nvSpPr>
          <p:cNvPr id="5" name="Content Placeholder 4">
            <a:extLst>
              <a:ext uri="{FF2B5EF4-FFF2-40B4-BE49-F238E27FC236}">
                <a16:creationId xmlns:a16="http://schemas.microsoft.com/office/drawing/2014/main" id="{92705DCC-80F1-406B-AC64-1B75F18BC2DD}"/>
              </a:ext>
            </a:extLst>
          </p:cNvPr>
          <p:cNvSpPr>
            <a:spLocks noGrp="1"/>
          </p:cNvSpPr>
          <p:nvPr>
            <p:ph idx="1"/>
          </p:nvPr>
        </p:nvSpPr>
        <p:spPr/>
        <p:txBody>
          <a:bodyPr>
            <a:normAutofit/>
          </a:bodyPr>
          <a:lstStyle/>
          <a:p>
            <a:r>
              <a:rPr lang="en-US" dirty="0"/>
              <a:t>Those with visual impairments</a:t>
            </a:r>
          </a:p>
          <a:p>
            <a:r>
              <a:rPr lang="en-US" dirty="0"/>
              <a:t>Those with both hearing/vision impairments</a:t>
            </a:r>
          </a:p>
          <a:p>
            <a:r>
              <a:rPr lang="en-US" dirty="0"/>
              <a:t>Those with mobility impairments</a:t>
            </a:r>
          </a:p>
        </p:txBody>
      </p:sp>
      <p:sp>
        <p:nvSpPr>
          <p:cNvPr id="4" name="Footer Placeholder 3">
            <a:extLst>
              <a:ext uri="{FF2B5EF4-FFF2-40B4-BE49-F238E27FC236}">
                <a16:creationId xmlns:a16="http://schemas.microsoft.com/office/drawing/2014/main" id="{3E2DDD28-46EB-45BF-AE61-C726B924380C}"/>
              </a:ext>
            </a:extLst>
          </p:cNvPr>
          <p:cNvSpPr>
            <a:spLocks noGrp="1"/>
          </p:cNvSpPr>
          <p:nvPr>
            <p:ph type="ftr" sz="quarter" idx="11"/>
          </p:nvPr>
        </p:nvSpPr>
        <p:spPr/>
        <p:txBody>
          <a:bodyPr/>
          <a:lstStyle/>
          <a:p>
            <a:r>
              <a:rPr lang="en-GB"/>
              <a:t>Creative Commons License
This work is licensed under a Creative Commons Attribution-NonCommercial-ShareAlike 4.0 International License</a:t>
            </a:r>
            <a:endParaRPr lang="en-US" dirty="0"/>
          </a:p>
        </p:txBody>
      </p:sp>
    </p:spTree>
    <p:extLst>
      <p:ext uri="{BB962C8B-B14F-4D97-AF65-F5344CB8AC3E}">
        <p14:creationId xmlns:p14="http://schemas.microsoft.com/office/powerpoint/2010/main" val="3731170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E84E0-68BE-4858-B73B-428AAD83576B}"/>
              </a:ext>
            </a:extLst>
          </p:cNvPr>
          <p:cNvSpPr>
            <a:spLocks noGrp="1"/>
          </p:cNvSpPr>
          <p:nvPr>
            <p:ph type="title"/>
          </p:nvPr>
        </p:nvSpPr>
        <p:spPr/>
        <p:txBody>
          <a:bodyPr/>
          <a:lstStyle/>
          <a:p>
            <a:r>
              <a:rPr lang="en-US" dirty="0"/>
              <a:t>About the Techniques We’ll Discuss</a:t>
            </a:r>
          </a:p>
        </p:txBody>
      </p:sp>
      <p:sp>
        <p:nvSpPr>
          <p:cNvPr id="3" name="Content Placeholder 2">
            <a:extLst>
              <a:ext uri="{FF2B5EF4-FFF2-40B4-BE49-F238E27FC236}">
                <a16:creationId xmlns:a16="http://schemas.microsoft.com/office/drawing/2014/main" id="{B38E2A45-00B7-4336-BE8A-954B4E5F3B80}"/>
              </a:ext>
            </a:extLst>
          </p:cNvPr>
          <p:cNvSpPr>
            <a:spLocks noGrp="1"/>
          </p:cNvSpPr>
          <p:nvPr>
            <p:ph idx="1"/>
          </p:nvPr>
        </p:nvSpPr>
        <p:spPr/>
        <p:txBody>
          <a:bodyPr>
            <a:normAutofit/>
          </a:bodyPr>
          <a:lstStyle/>
          <a:p>
            <a:r>
              <a:rPr lang="en-US" sz="3200" dirty="0"/>
              <a:t>These techniques are designed to help make augmented reality accessible to people with disabilities. </a:t>
            </a:r>
          </a:p>
          <a:p>
            <a:r>
              <a:rPr lang="en-US" sz="3200" dirty="0"/>
              <a:t>They may also make augmented reality more engaging and realistic to a general audience.</a:t>
            </a:r>
          </a:p>
          <a:p>
            <a:r>
              <a:rPr lang="en-US" sz="3200" dirty="0"/>
              <a:t>Not all of these techniques will be appropriate for every augmented reality game or application.</a:t>
            </a:r>
          </a:p>
        </p:txBody>
      </p:sp>
      <p:sp>
        <p:nvSpPr>
          <p:cNvPr id="4" name="Footer Placeholder 3">
            <a:extLst>
              <a:ext uri="{FF2B5EF4-FFF2-40B4-BE49-F238E27FC236}">
                <a16:creationId xmlns:a16="http://schemas.microsoft.com/office/drawing/2014/main" id="{374EF071-EAB0-4D28-A268-1B4C89840FE1}"/>
              </a:ext>
            </a:extLst>
          </p:cNvPr>
          <p:cNvSpPr>
            <a:spLocks noGrp="1"/>
          </p:cNvSpPr>
          <p:nvPr>
            <p:ph type="ftr" sz="quarter" idx="11"/>
          </p:nvPr>
        </p:nvSpPr>
        <p:spPr/>
        <p:txBody>
          <a:bodyPr/>
          <a:lstStyle/>
          <a:p>
            <a:r>
              <a:rPr lang="en-GB" dirty="0"/>
              <a:t>Creative Commons License
This work is licensed under a Creative Commons Attribution-</a:t>
            </a:r>
            <a:r>
              <a:rPr lang="en-GB" dirty="0" err="1"/>
              <a:t>NonCommercial</a:t>
            </a:r>
            <a:r>
              <a:rPr lang="en-GB" dirty="0"/>
              <a:t>-</a:t>
            </a:r>
            <a:r>
              <a:rPr lang="en-GB" dirty="0" err="1"/>
              <a:t>ShareAlike</a:t>
            </a:r>
            <a:r>
              <a:rPr lang="en-GB" dirty="0"/>
              <a:t> 4.0 International License</a:t>
            </a:r>
            <a:endParaRPr lang="en-US" dirty="0"/>
          </a:p>
        </p:txBody>
      </p:sp>
    </p:spTree>
    <p:extLst>
      <p:ext uri="{BB962C8B-B14F-4D97-AF65-F5344CB8AC3E}">
        <p14:creationId xmlns:p14="http://schemas.microsoft.com/office/powerpoint/2010/main" val="1070445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D20CB-5732-4231-B84B-874382E00A65}"/>
              </a:ext>
            </a:extLst>
          </p:cNvPr>
          <p:cNvSpPr>
            <a:spLocks noGrp="1"/>
          </p:cNvSpPr>
          <p:nvPr>
            <p:ph type="title"/>
          </p:nvPr>
        </p:nvSpPr>
        <p:spPr/>
        <p:txBody>
          <a:bodyPr/>
          <a:lstStyle/>
          <a:p>
            <a:r>
              <a:rPr lang="en-US" dirty="0"/>
              <a:t>Emerging Technologies &amp; Accessibility</a:t>
            </a:r>
          </a:p>
        </p:txBody>
      </p:sp>
      <p:sp>
        <p:nvSpPr>
          <p:cNvPr id="3" name="Content Placeholder 2">
            <a:extLst>
              <a:ext uri="{FF2B5EF4-FFF2-40B4-BE49-F238E27FC236}">
                <a16:creationId xmlns:a16="http://schemas.microsoft.com/office/drawing/2014/main" id="{BEFE49A9-5D8B-4189-B2C2-825DB1EF06B5}"/>
              </a:ext>
            </a:extLst>
          </p:cNvPr>
          <p:cNvSpPr>
            <a:spLocks noGrp="1"/>
          </p:cNvSpPr>
          <p:nvPr>
            <p:ph idx="1"/>
          </p:nvPr>
        </p:nvSpPr>
        <p:spPr>
          <a:xfrm>
            <a:off x="838200" y="1825625"/>
            <a:ext cx="5421923" cy="4351338"/>
          </a:xfrm>
        </p:spPr>
        <p:txBody>
          <a:bodyPr/>
          <a:lstStyle/>
          <a:p>
            <a:r>
              <a:rPr lang="en-US" dirty="0"/>
              <a:t>Emerging technologies are often an opportunity to innovate for accessibility</a:t>
            </a:r>
          </a:p>
          <a:p>
            <a:r>
              <a:rPr lang="en-US" dirty="0"/>
              <a:t>These techniques are a work in progress</a:t>
            </a:r>
          </a:p>
          <a:p>
            <a:endParaRPr lang="en-US" dirty="0"/>
          </a:p>
          <a:p>
            <a:endParaRPr lang="en-US" b="1" dirty="0">
              <a:solidFill>
                <a:srgbClr val="FF0000"/>
              </a:solidFill>
            </a:endParaRPr>
          </a:p>
        </p:txBody>
      </p:sp>
      <p:pic>
        <p:nvPicPr>
          <p:cNvPr id="7" name="Picture 6" descr="View of a table through an augmented reality application. The table has been augmented with a green field and a demo cow. The green field is semi-transparent, so you can still see other items on the table through the field. The demo cow, though, is opaque.">
            <a:extLst>
              <a:ext uri="{FF2B5EF4-FFF2-40B4-BE49-F238E27FC236}">
                <a16:creationId xmlns:a16="http://schemas.microsoft.com/office/drawing/2014/main" id="{36B02834-F608-43B7-A734-F85FF55457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2571" y="1826235"/>
            <a:ext cx="4685737" cy="4215943"/>
          </a:xfrm>
          <a:prstGeom prst="rect">
            <a:avLst/>
          </a:prstGeom>
        </p:spPr>
      </p:pic>
      <p:sp>
        <p:nvSpPr>
          <p:cNvPr id="4" name="Footer Placeholder 3">
            <a:extLst>
              <a:ext uri="{FF2B5EF4-FFF2-40B4-BE49-F238E27FC236}">
                <a16:creationId xmlns:a16="http://schemas.microsoft.com/office/drawing/2014/main" id="{53128583-6497-4B75-97C5-CF7B0CB7C177}"/>
              </a:ext>
            </a:extLst>
          </p:cNvPr>
          <p:cNvSpPr>
            <a:spLocks noGrp="1"/>
          </p:cNvSpPr>
          <p:nvPr>
            <p:ph type="ftr" sz="quarter" idx="11"/>
          </p:nvPr>
        </p:nvSpPr>
        <p:spPr/>
        <p:txBody>
          <a:bodyPr/>
          <a:lstStyle/>
          <a:p>
            <a:r>
              <a:rPr lang="en-GB"/>
              <a:t>Creative Commons License
This work is licensed under a Creative Commons Attribution-NonCommercial-ShareAlike 4.0 International License</a:t>
            </a:r>
            <a:endParaRPr lang="en-US" dirty="0"/>
          </a:p>
        </p:txBody>
      </p:sp>
    </p:spTree>
    <p:extLst>
      <p:ext uri="{BB962C8B-B14F-4D97-AF65-F5344CB8AC3E}">
        <p14:creationId xmlns:p14="http://schemas.microsoft.com/office/powerpoint/2010/main" val="36427975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5062</TotalTime>
  <Words>1386</Words>
  <Application>Microsoft Office PowerPoint</Application>
  <PresentationFormat>Widescreen</PresentationFormat>
  <Paragraphs>146</Paragraphs>
  <Slides>18</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  Accessibility &amp;  Augmented Reality</vt:lpstr>
      <vt:lpstr>Accessibility of this Presentation</vt:lpstr>
      <vt:lpstr>What is Augmented Reality (AR)?</vt:lpstr>
      <vt:lpstr>What is Accessibility?</vt:lpstr>
      <vt:lpstr>Users to consider</vt:lpstr>
      <vt:lpstr>Users to Consider</vt:lpstr>
      <vt:lpstr>Users at Greatest Risk of Being Left Out of AR</vt:lpstr>
      <vt:lpstr>About the Techniques We’ll Discuss</vt:lpstr>
      <vt:lpstr>Emerging Technologies &amp; Accessibility</vt:lpstr>
      <vt:lpstr>Spatial or Positional Sound Effects</vt:lpstr>
      <vt:lpstr>Distance Interactive Sound Effects / Distance Interactive Haptics</vt:lpstr>
      <vt:lpstr>Types of precise pointing include:</vt:lpstr>
      <vt:lpstr>Real World Location Haptics / Real World Location Sound Effects</vt:lpstr>
      <vt:lpstr>Adjustable Location of Augmented Reality Objects for Easy Access</vt:lpstr>
      <vt:lpstr>Avoid Space Conflicts</vt:lpstr>
      <vt:lpstr>Further Resources</vt:lpstr>
      <vt:lpstr>Articles &amp; Presentations  on AR and VR Accessibility</vt:lpstr>
      <vt:lpstr>Additional Open Educational Resources (OER)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Accommodating Color Blind Players in Game Software</dc:title>
  <dc:creator>Suzanne Taylor</dc:creator>
  <cp:lastModifiedBy>Suzanne Taylor</cp:lastModifiedBy>
  <cp:revision>209</cp:revision>
  <dcterms:created xsi:type="dcterms:W3CDTF">2018-01-03T14:25:59Z</dcterms:created>
  <dcterms:modified xsi:type="dcterms:W3CDTF">2018-07-05T15:34:44Z</dcterms:modified>
</cp:coreProperties>
</file>