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06" r:id="rId2"/>
    <p:sldId id="256" r:id="rId3"/>
    <p:sldId id="257" r:id="rId4"/>
    <p:sldId id="260" r:id="rId5"/>
    <p:sldId id="271" r:id="rId6"/>
    <p:sldId id="263" r:id="rId7"/>
    <p:sldId id="261" r:id="rId8"/>
    <p:sldId id="262" r:id="rId9"/>
    <p:sldId id="259" r:id="rId10"/>
    <p:sldId id="280" r:id="rId11"/>
    <p:sldId id="264" r:id="rId12"/>
    <p:sldId id="267" r:id="rId13"/>
    <p:sldId id="299" r:id="rId14"/>
    <p:sldId id="298" r:id="rId15"/>
    <p:sldId id="284" r:id="rId16"/>
    <p:sldId id="276" r:id="rId17"/>
    <p:sldId id="285" r:id="rId18"/>
    <p:sldId id="295" r:id="rId19"/>
    <p:sldId id="303" r:id="rId20"/>
    <p:sldId id="296" r:id="rId21"/>
    <p:sldId id="286" r:id="rId22"/>
    <p:sldId id="307" r:id="rId23"/>
    <p:sldId id="277" r:id="rId24"/>
    <p:sldId id="300" r:id="rId25"/>
    <p:sldId id="293" r:id="rId26"/>
    <p:sldId id="292" r:id="rId27"/>
    <p:sldId id="304" r:id="rId28"/>
    <p:sldId id="291" r:id="rId29"/>
    <p:sldId id="301" r:id="rId30"/>
    <p:sldId id="302" r:id="rId31"/>
    <p:sldId id="289" r:id="rId32"/>
    <p:sldId id="297" r:id="rId33"/>
    <p:sldId id="268" r:id="rId34"/>
    <p:sldId id="278" r:id="rId35"/>
    <p:sldId id="265" r:id="rId36"/>
    <p:sldId id="269" r:id="rId37"/>
    <p:sldId id="27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9A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7" autoAdjust="0"/>
    <p:restoredTop sz="70119" autoAdjust="0"/>
  </p:normalViewPr>
  <p:slideViewPr>
    <p:cSldViewPr snapToGrid="0">
      <p:cViewPr varScale="1">
        <p:scale>
          <a:sx n="44" d="100"/>
          <a:sy n="44" d="100"/>
        </p:scale>
        <p:origin x="518" y="58"/>
      </p:cViewPr>
      <p:guideLst/>
    </p:cSldViewPr>
  </p:slideViewPr>
  <p:outlineViewPr>
    <p:cViewPr>
      <p:scale>
        <a:sx n="33" d="100"/>
        <a:sy n="33" d="100"/>
      </p:scale>
      <p:origin x="0" y="-42667"/>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4244F-F6F2-4E1B-BAAB-D347874345B4}" type="datetimeFigureOut">
              <a:rPr lang="en-US" smtClean="0"/>
              <a:t>7/2/2018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0EA2CE-DE7F-4F35-87A8-4B3F780E460A}" type="slidenum">
              <a:rPr lang="en-US" smtClean="0"/>
              <a:t>‹#›</a:t>
            </a:fld>
            <a:endParaRPr lang="en-US"/>
          </a:p>
        </p:txBody>
      </p:sp>
    </p:spTree>
    <p:extLst>
      <p:ext uri="{BB962C8B-B14F-4D97-AF65-F5344CB8AC3E}">
        <p14:creationId xmlns:p14="http://schemas.microsoft.com/office/powerpoint/2010/main" val="4168444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640EA2CE-DE7F-4F35-87A8-4B3F780E460A}" type="slidenum">
              <a:rPr lang="en-US" smtClean="0"/>
              <a:t>1</a:t>
            </a:fld>
            <a:endParaRPr lang="en-US"/>
          </a:p>
        </p:txBody>
      </p:sp>
    </p:spTree>
    <p:extLst>
      <p:ext uri="{BB962C8B-B14F-4D97-AF65-F5344CB8AC3E}">
        <p14:creationId xmlns:p14="http://schemas.microsoft.com/office/powerpoint/2010/main" val="543727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171450" indent="-171450">
              <a:buFont typeface="Arial" panose="020B0604020202020204" pitchFamily="34" charset="0"/>
              <a:buChar char="•"/>
            </a:pPr>
            <a:r>
              <a:rPr lang="en-US" dirty="0"/>
              <a:t>Images curtesy of Things Entertainment, LLC (http://www.thingsentertainment.net)</a:t>
            </a:r>
          </a:p>
          <a:p>
            <a:pPr marL="171450" indent="-171450">
              <a:buFont typeface="Arial" panose="020B0604020202020204" pitchFamily="34" charset="0"/>
              <a:buChar char="•"/>
            </a:pPr>
            <a:r>
              <a:rPr lang="en-US" dirty="0"/>
              <a:t>Simulations created using </a:t>
            </a:r>
            <a:r>
              <a:rPr lang="en-US" dirty="0" err="1"/>
              <a:t>Coblis</a:t>
            </a:r>
            <a:r>
              <a:rPr lang="en-US" dirty="0"/>
              <a:t> from http://www.color-blindness.com available at http://www.color-blindness.com/coblis-color-blindness-simulator/</a:t>
            </a:r>
          </a:p>
          <a:p>
            <a:pPr marL="171450" indent="-171450">
              <a:buFont typeface="Arial" panose="020B0604020202020204" pitchFamily="34" charset="0"/>
              <a:buChar char="•"/>
            </a:pPr>
            <a:r>
              <a:rPr lang="en-US" dirty="0"/>
              <a:t>http://www.color-blindness.com/50-facts-about-color-blindness/  - Quotation from this page: “#17 There exists every nuance of color vision deficiency severity, starting from almost normal color vision up to complete color blindness.”</a:t>
            </a:r>
          </a:p>
        </p:txBody>
      </p:sp>
      <p:sp>
        <p:nvSpPr>
          <p:cNvPr id="4" name="Slide Number Placeholder 3"/>
          <p:cNvSpPr>
            <a:spLocks noGrp="1"/>
          </p:cNvSpPr>
          <p:nvPr>
            <p:ph type="sldNum" sz="quarter" idx="10"/>
          </p:nvPr>
        </p:nvSpPr>
        <p:spPr/>
        <p:txBody>
          <a:bodyPr/>
          <a:lstStyle/>
          <a:p>
            <a:fld id="{640EA2CE-DE7F-4F35-87A8-4B3F780E460A}" type="slidenum">
              <a:rPr lang="en-US" smtClean="0"/>
              <a:t>10</a:t>
            </a:fld>
            <a:endParaRPr lang="en-US"/>
          </a:p>
        </p:txBody>
      </p:sp>
    </p:spTree>
    <p:extLst>
      <p:ext uri="{BB962C8B-B14F-4D97-AF65-F5344CB8AC3E}">
        <p14:creationId xmlns:p14="http://schemas.microsoft.com/office/powerpoint/2010/main" val="796310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Sources:</a:t>
            </a:r>
          </a:p>
          <a:p>
            <a:pPr marL="171450" indent="-171450">
              <a:buFont typeface="Arial" panose="020B0604020202020204" pitchFamily="34" charset="0"/>
              <a:buChar char="•"/>
            </a:pPr>
            <a:r>
              <a:rPr lang="en-US" dirty="0"/>
              <a:t>Images curtesy of Things Entertainment, LLC (http://www.thingsentertainment.net)</a:t>
            </a:r>
          </a:p>
          <a:p>
            <a:pPr marL="171450" indent="-171450">
              <a:buFont typeface="Arial" panose="020B0604020202020204" pitchFamily="34" charset="0"/>
              <a:buChar char="•"/>
            </a:pPr>
            <a:r>
              <a:rPr lang="en-US" dirty="0"/>
              <a:t>Simulations created using </a:t>
            </a:r>
            <a:r>
              <a:rPr lang="en-US" dirty="0" err="1"/>
              <a:t>Coblis</a:t>
            </a:r>
            <a:r>
              <a:rPr lang="en-US" dirty="0"/>
              <a:t> from http://www.color-blindness.com available at http://www.color-blindness.com/coblis-color-blindness-simulator/</a:t>
            </a:r>
          </a:p>
          <a:p>
            <a:pPr marL="171450" indent="-171450">
              <a:buFont typeface="Arial" panose="020B0604020202020204" pitchFamily="34" charset="0"/>
              <a:buChar char="•"/>
            </a:pPr>
            <a:r>
              <a:rPr lang="en-US" dirty="0"/>
              <a:t>Both simulations use the Green-Blind/Deuteranopia simulation, which is the most common form of color blindness</a:t>
            </a:r>
          </a:p>
        </p:txBody>
      </p:sp>
      <p:sp>
        <p:nvSpPr>
          <p:cNvPr id="4" name="Slide Number Placeholder 3"/>
          <p:cNvSpPr>
            <a:spLocks noGrp="1"/>
          </p:cNvSpPr>
          <p:nvPr>
            <p:ph type="sldNum" sz="quarter" idx="10"/>
          </p:nvPr>
        </p:nvSpPr>
        <p:spPr/>
        <p:txBody>
          <a:bodyPr/>
          <a:lstStyle/>
          <a:p>
            <a:fld id="{640EA2CE-DE7F-4F35-87A8-4B3F780E460A}" type="slidenum">
              <a:rPr lang="en-US" smtClean="0"/>
              <a:t>11</a:t>
            </a:fld>
            <a:endParaRPr lang="en-US"/>
          </a:p>
        </p:txBody>
      </p:sp>
    </p:spTree>
    <p:extLst>
      <p:ext uri="{BB962C8B-B14F-4D97-AF65-F5344CB8AC3E}">
        <p14:creationId xmlns:p14="http://schemas.microsoft.com/office/powerpoint/2010/main" val="4168830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0EA2CE-DE7F-4F35-87A8-4B3F780E460A}" type="slidenum">
              <a:rPr lang="en-US" smtClean="0"/>
              <a:t>12</a:t>
            </a:fld>
            <a:endParaRPr lang="en-US"/>
          </a:p>
        </p:txBody>
      </p:sp>
    </p:spTree>
    <p:extLst>
      <p:ext uri="{BB962C8B-B14F-4D97-AF65-F5344CB8AC3E}">
        <p14:creationId xmlns:p14="http://schemas.microsoft.com/office/powerpoint/2010/main" val="7811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0EA2CE-DE7F-4F35-87A8-4B3F780E460A}" type="slidenum">
              <a:rPr lang="en-US" smtClean="0"/>
              <a:t>13</a:t>
            </a:fld>
            <a:endParaRPr lang="en-US"/>
          </a:p>
        </p:txBody>
      </p:sp>
    </p:spTree>
    <p:extLst>
      <p:ext uri="{BB962C8B-B14F-4D97-AF65-F5344CB8AC3E}">
        <p14:creationId xmlns:p14="http://schemas.microsoft.com/office/powerpoint/2010/main" val="1329562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0EA2CE-DE7F-4F35-87A8-4B3F780E460A}" type="slidenum">
              <a:rPr lang="en-US" smtClean="0"/>
              <a:t>14</a:t>
            </a:fld>
            <a:endParaRPr lang="en-US"/>
          </a:p>
        </p:txBody>
      </p:sp>
    </p:spTree>
    <p:extLst>
      <p:ext uri="{BB962C8B-B14F-4D97-AF65-F5344CB8AC3E}">
        <p14:creationId xmlns:p14="http://schemas.microsoft.com/office/powerpoint/2010/main" val="546776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best implementations seem completely natural and part of the overall design.</a:t>
            </a:r>
          </a:p>
        </p:txBody>
      </p:sp>
      <p:sp>
        <p:nvSpPr>
          <p:cNvPr id="4" name="Slide Number Placeholder 3"/>
          <p:cNvSpPr>
            <a:spLocks noGrp="1"/>
          </p:cNvSpPr>
          <p:nvPr>
            <p:ph type="sldNum" sz="quarter" idx="10"/>
          </p:nvPr>
        </p:nvSpPr>
        <p:spPr/>
        <p:txBody>
          <a:bodyPr/>
          <a:lstStyle/>
          <a:p>
            <a:fld id="{640EA2CE-DE7F-4F35-87A8-4B3F780E460A}" type="slidenum">
              <a:rPr lang="en-US" smtClean="0"/>
              <a:t>17</a:t>
            </a:fld>
            <a:endParaRPr lang="en-US"/>
          </a:p>
        </p:txBody>
      </p:sp>
    </p:spTree>
    <p:extLst>
      <p:ext uri="{BB962C8B-B14F-4D97-AF65-F5344CB8AC3E}">
        <p14:creationId xmlns:p14="http://schemas.microsoft.com/office/powerpoint/2010/main" val="544520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redundancy of the colors and the stars in the Equipment panel also helps all users to understand the color coding.</a:t>
            </a:r>
          </a:p>
        </p:txBody>
      </p:sp>
      <p:sp>
        <p:nvSpPr>
          <p:cNvPr id="4" name="Slide Number Placeholder 3"/>
          <p:cNvSpPr>
            <a:spLocks noGrp="1"/>
          </p:cNvSpPr>
          <p:nvPr>
            <p:ph type="sldNum" sz="quarter" idx="10"/>
          </p:nvPr>
        </p:nvSpPr>
        <p:spPr/>
        <p:txBody>
          <a:bodyPr/>
          <a:lstStyle/>
          <a:p>
            <a:fld id="{640EA2CE-DE7F-4F35-87A8-4B3F780E460A}" type="slidenum">
              <a:rPr lang="en-US" smtClean="0"/>
              <a:t>18</a:t>
            </a:fld>
            <a:endParaRPr lang="en-US"/>
          </a:p>
        </p:txBody>
      </p:sp>
    </p:spTree>
    <p:extLst>
      <p:ext uri="{BB962C8B-B14F-4D97-AF65-F5344CB8AC3E}">
        <p14:creationId xmlns:p14="http://schemas.microsoft.com/office/powerpoint/2010/main" val="1678309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40EA2CE-DE7F-4F35-87A8-4B3F780E460A}" type="slidenum">
              <a:rPr lang="en-US" smtClean="0"/>
              <a:t>19</a:t>
            </a:fld>
            <a:endParaRPr lang="en-US"/>
          </a:p>
        </p:txBody>
      </p:sp>
    </p:spTree>
    <p:extLst>
      <p:ext uri="{BB962C8B-B14F-4D97-AF65-F5344CB8AC3E}">
        <p14:creationId xmlns:p14="http://schemas.microsoft.com/office/powerpoint/2010/main" val="1143923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40EA2CE-DE7F-4F35-87A8-4B3F780E460A}" type="slidenum">
              <a:rPr lang="en-US" smtClean="0"/>
              <a:t>20</a:t>
            </a:fld>
            <a:endParaRPr lang="en-US"/>
          </a:p>
        </p:txBody>
      </p:sp>
    </p:spTree>
    <p:extLst>
      <p:ext uri="{BB962C8B-B14F-4D97-AF65-F5344CB8AC3E}">
        <p14:creationId xmlns:p14="http://schemas.microsoft.com/office/powerpoint/2010/main" val="586772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 colored glow is used to indicate the value of loot items in </a:t>
            </a:r>
            <a:r>
              <a:rPr lang="en-US" i="1" dirty="0"/>
              <a:t>Fortnight</a:t>
            </a:r>
            <a:r>
              <a:rPr lang="en-US" dirty="0"/>
              <a:t>. Shown are green, purple and gold. Gold is the most valuable of the group. Green is the least. In addition to color, the amount and type of glow also varies.</a:t>
            </a:r>
          </a:p>
        </p:txBody>
      </p:sp>
      <p:sp>
        <p:nvSpPr>
          <p:cNvPr id="4" name="Slide Number Placeholder 3"/>
          <p:cNvSpPr>
            <a:spLocks noGrp="1"/>
          </p:cNvSpPr>
          <p:nvPr>
            <p:ph type="sldNum" sz="quarter" idx="10"/>
          </p:nvPr>
        </p:nvSpPr>
        <p:spPr/>
        <p:txBody>
          <a:bodyPr/>
          <a:lstStyle/>
          <a:p>
            <a:fld id="{640EA2CE-DE7F-4F35-87A8-4B3F780E460A}" type="slidenum">
              <a:rPr lang="en-US" smtClean="0"/>
              <a:t>21</a:t>
            </a:fld>
            <a:endParaRPr lang="en-US"/>
          </a:p>
        </p:txBody>
      </p:sp>
    </p:spTree>
    <p:extLst>
      <p:ext uri="{BB962C8B-B14F-4D97-AF65-F5344CB8AC3E}">
        <p14:creationId xmlns:p14="http://schemas.microsoft.com/office/powerpoint/2010/main" val="805191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640EA2CE-DE7F-4F35-87A8-4B3F780E460A}" type="slidenum">
              <a:rPr lang="en-US" smtClean="0"/>
              <a:t>2</a:t>
            </a:fld>
            <a:endParaRPr lang="en-US"/>
          </a:p>
        </p:txBody>
      </p:sp>
    </p:spTree>
    <p:extLst>
      <p:ext uri="{BB962C8B-B14F-4D97-AF65-F5344CB8AC3E}">
        <p14:creationId xmlns:p14="http://schemas.microsoft.com/office/powerpoint/2010/main" val="543727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Agar.io uses white text outlined in black to label circles for which users can choose from a variety of skins</a:t>
            </a:r>
          </a:p>
        </p:txBody>
      </p:sp>
      <p:sp>
        <p:nvSpPr>
          <p:cNvPr id="4" name="Slide Number Placeholder 3"/>
          <p:cNvSpPr>
            <a:spLocks noGrp="1"/>
          </p:cNvSpPr>
          <p:nvPr>
            <p:ph type="sldNum" sz="quarter" idx="10"/>
          </p:nvPr>
        </p:nvSpPr>
        <p:spPr/>
        <p:txBody>
          <a:bodyPr/>
          <a:lstStyle/>
          <a:p>
            <a:fld id="{640EA2CE-DE7F-4F35-87A8-4B3F780E460A}" type="slidenum">
              <a:rPr lang="en-US" smtClean="0"/>
              <a:t>22</a:t>
            </a:fld>
            <a:endParaRPr lang="en-US"/>
          </a:p>
        </p:txBody>
      </p:sp>
    </p:spTree>
    <p:extLst>
      <p:ext uri="{BB962C8B-B14F-4D97-AF65-F5344CB8AC3E}">
        <p14:creationId xmlns:p14="http://schemas.microsoft.com/office/powerpoint/2010/main" val="3076762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Deuteranope color scheme, the red indicator that a teammate needs help is lighter and so stands out better from the often-green background. Another option would be to just provide the ability to adjust colors for key items like this, so that the full game color palette would not need to change. In this case, because of the plus, the symbol is visible regardless, so users don’t have to use the color blind mode if they prefer not to.</a:t>
            </a:r>
          </a:p>
          <a:p>
            <a:endParaRPr lang="en-US" dirty="0"/>
          </a:p>
        </p:txBody>
      </p:sp>
      <p:sp>
        <p:nvSpPr>
          <p:cNvPr id="4" name="Slide Number Placeholder 3"/>
          <p:cNvSpPr>
            <a:spLocks noGrp="1"/>
          </p:cNvSpPr>
          <p:nvPr>
            <p:ph type="sldNum" sz="quarter" idx="10"/>
          </p:nvPr>
        </p:nvSpPr>
        <p:spPr/>
        <p:txBody>
          <a:bodyPr/>
          <a:lstStyle/>
          <a:p>
            <a:fld id="{640EA2CE-DE7F-4F35-87A8-4B3F780E460A}" type="slidenum">
              <a:rPr lang="en-US" smtClean="0"/>
              <a:t>26</a:t>
            </a:fld>
            <a:endParaRPr lang="en-US"/>
          </a:p>
        </p:txBody>
      </p:sp>
    </p:spTree>
    <p:extLst>
      <p:ext uri="{BB962C8B-B14F-4D97-AF65-F5344CB8AC3E}">
        <p14:creationId xmlns:p14="http://schemas.microsoft.com/office/powerpoint/2010/main" val="3879949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Deuteranope color scheme, the red indicator that a teammate needs help is lighter and so stands out better from the often-green background. Another option would be to just provide the ability to adjust colors for key items like this, so that the full game color palette would not need to change. In this case, because of the plus, the symbol is visible regardless, so users don’t have to use the color blind mode if they prefer not to.</a:t>
            </a:r>
          </a:p>
        </p:txBody>
      </p:sp>
      <p:sp>
        <p:nvSpPr>
          <p:cNvPr id="4" name="Slide Number Placeholder 3"/>
          <p:cNvSpPr>
            <a:spLocks noGrp="1"/>
          </p:cNvSpPr>
          <p:nvPr>
            <p:ph type="sldNum" sz="quarter" idx="10"/>
          </p:nvPr>
        </p:nvSpPr>
        <p:spPr/>
        <p:txBody>
          <a:bodyPr/>
          <a:lstStyle/>
          <a:p>
            <a:fld id="{640EA2CE-DE7F-4F35-87A8-4B3F780E460A}" type="slidenum">
              <a:rPr lang="en-US" smtClean="0"/>
              <a:t>27</a:t>
            </a:fld>
            <a:endParaRPr lang="en-US"/>
          </a:p>
        </p:txBody>
      </p:sp>
    </p:spTree>
    <p:extLst>
      <p:ext uri="{BB962C8B-B14F-4D97-AF65-F5344CB8AC3E}">
        <p14:creationId xmlns:p14="http://schemas.microsoft.com/office/powerpoint/2010/main" val="1440983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Fortnight – Deuteranope 10</a:t>
            </a:r>
          </a:p>
        </p:txBody>
      </p:sp>
      <p:sp>
        <p:nvSpPr>
          <p:cNvPr id="4" name="Slide Number Placeholder 3"/>
          <p:cNvSpPr>
            <a:spLocks noGrp="1"/>
          </p:cNvSpPr>
          <p:nvPr>
            <p:ph type="sldNum" sz="quarter" idx="10"/>
          </p:nvPr>
        </p:nvSpPr>
        <p:spPr/>
        <p:txBody>
          <a:bodyPr/>
          <a:lstStyle/>
          <a:p>
            <a:fld id="{640EA2CE-DE7F-4F35-87A8-4B3F780E460A}" type="slidenum">
              <a:rPr lang="en-US" smtClean="0"/>
              <a:t>28</a:t>
            </a:fld>
            <a:endParaRPr lang="en-US"/>
          </a:p>
        </p:txBody>
      </p:sp>
    </p:spTree>
    <p:extLst>
      <p:ext uri="{BB962C8B-B14F-4D97-AF65-F5344CB8AC3E}">
        <p14:creationId xmlns:p14="http://schemas.microsoft.com/office/powerpoint/2010/main" val="1891496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Fortnight – Deuteranope 10</a:t>
            </a:r>
          </a:p>
        </p:txBody>
      </p:sp>
      <p:sp>
        <p:nvSpPr>
          <p:cNvPr id="4" name="Slide Number Placeholder 3"/>
          <p:cNvSpPr>
            <a:spLocks noGrp="1"/>
          </p:cNvSpPr>
          <p:nvPr>
            <p:ph type="sldNum" sz="quarter" idx="10"/>
          </p:nvPr>
        </p:nvSpPr>
        <p:spPr/>
        <p:txBody>
          <a:bodyPr/>
          <a:lstStyle/>
          <a:p>
            <a:fld id="{640EA2CE-DE7F-4F35-87A8-4B3F780E460A}" type="slidenum">
              <a:rPr lang="en-US" smtClean="0"/>
              <a:t>29</a:t>
            </a:fld>
            <a:endParaRPr lang="en-US"/>
          </a:p>
        </p:txBody>
      </p:sp>
    </p:spTree>
    <p:extLst>
      <p:ext uri="{BB962C8B-B14F-4D97-AF65-F5344CB8AC3E}">
        <p14:creationId xmlns:p14="http://schemas.microsoft.com/office/powerpoint/2010/main" val="274161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Fortnight – Deuteranope 10</a:t>
            </a:r>
          </a:p>
        </p:txBody>
      </p:sp>
      <p:sp>
        <p:nvSpPr>
          <p:cNvPr id="4" name="Slide Number Placeholder 3"/>
          <p:cNvSpPr>
            <a:spLocks noGrp="1"/>
          </p:cNvSpPr>
          <p:nvPr>
            <p:ph type="sldNum" sz="quarter" idx="10"/>
          </p:nvPr>
        </p:nvSpPr>
        <p:spPr/>
        <p:txBody>
          <a:bodyPr/>
          <a:lstStyle/>
          <a:p>
            <a:fld id="{640EA2CE-DE7F-4F35-87A8-4B3F780E460A}" type="slidenum">
              <a:rPr lang="en-US" smtClean="0"/>
              <a:t>30</a:t>
            </a:fld>
            <a:endParaRPr lang="en-US"/>
          </a:p>
        </p:txBody>
      </p:sp>
    </p:spTree>
    <p:extLst>
      <p:ext uri="{BB962C8B-B14F-4D97-AF65-F5344CB8AC3E}">
        <p14:creationId xmlns:p14="http://schemas.microsoft.com/office/powerpoint/2010/main" val="3500965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0EA2CE-DE7F-4F35-87A8-4B3F780E460A}" type="slidenum">
              <a:rPr lang="en-US" smtClean="0"/>
              <a:t>32</a:t>
            </a:fld>
            <a:endParaRPr lang="en-US"/>
          </a:p>
        </p:txBody>
      </p:sp>
    </p:spTree>
    <p:extLst>
      <p:ext uri="{BB962C8B-B14F-4D97-AF65-F5344CB8AC3E}">
        <p14:creationId xmlns:p14="http://schemas.microsoft.com/office/powerpoint/2010/main" val="2966741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40EA2CE-DE7F-4F35-87A8-4B3F780E460A}" type="slidenum">
              <a:rPr lang="en-US" smtClean="0"/>
              <a:t>33</a:t>
            </a:fld>
            <a:endParaRPr lang="en-US"/>
          </a:p>
        </p:txBody>
      </p:sp>
    </p:spTree>
    <p:extLst>
      <p:ext uri="{BB962C8B-B14F-4D97-AF65-F5344CB8AC3E}">
        <p14:creationId xmlns:p14="http://schemas.microsoft.com/office/powerpoint/2010/main" val="828003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40EA2CE-DE7F-4F35-87A8-4B3F780E460A}" type="slidenum">
              <a:rPr lang="en-US" smtClean="0"/>
              <a:t>35</a:t>
            </a:fld>
            <a:endParaRPr lang="en-US"/>
          </a:p>
        </p:txBody>
      </p:sp>
    </p:spTree>
    <p:extLst>
      <p:ext uri="{BB962C8B-B14F-4D97-AF65-F5344CB8AC3E}">
        <p14:creationId xmlns:p14="http://schemas.microsoft.com/office/powerpoint/2010/main" val="559741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40EA2CE-DE7F-4F35-87A8-4B3F780E460A}" type="slidenum">
              <a:rPr lang="en-US" smtClean="0"/>
              <a:t>36</a:t>
            </a:fld>
            <a:endParaRPr lang="en-US"/>
          </a:p>
        </p:txBody>
      </p:sp>
    </p:spTree>
    <p:extLst>
      <p:ext uri="{BB962C8B-B14F-4D97-AF65-F5344CB8AC3E}">
        <p14:creationId xmlns:p14="http://schemas.microsoft.com/office/powerpoint/2010/main" val="3942066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171450" indent="-171450">
              <a:buFont typeface="Arial" panose="020B0604020202020204" pitchFamily="34" charset="0"/>
              <a:buChar char="•"/>
            </a:pPr>
            <a:r>
              <a:rPr lang="en-US" dirty="0"/>
              <a:t>http://www.colourblindawareness.org/colour-blindness/</a:t>
            </a:r>
          </a:p>
          <a:p>
            <a:pPr marL="171450" indent="-171450">
              <a:buFont typeface="Arial" panose="020B0604020202020204" pitchFamily="34" charset="0"/>
              <a:buChar char="•"/>
            </a:pPr>
            <a:r>
              <a:rPr lang="en-US" dirty="0"/>
              <a:t>http://www.color-blindness.com/50-facts-about-color-blindness/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40EA2CE-DE7F-4F35-87A8-4B3F780E460A}" type="slidenum">
              <a:rPr lang="en-US" smtClean="0"/>
              <a:t>3</a:t>
            </a:fld>
            <a:endParaRPr lang="en-US"/>
          </a:p>
        </p:txBody>
      </p:sp>
    </p:spTree>
    <p:extLst>
      <p:ext uri="{BB962C8B-B14F-4D97-AF65-F5344CB8AC3E}">
        <p14:creationId xmlns:p14="http://schemas.microsoft.com/office/powerpoint/2010/main" val="3636890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40EA2CE-DE7F-4F35-87A8-4B3F780E460A}" type="slidenum">
              <a:rPr lang="en-US" smtClean="0"/>
              <a:t>37</a:t>
            </a:fld>
            <a:endParaRPr lang="en-US"/>
          </a:p>
        </p:txBody>
      </p:sp>
    </p:spTree>
    <p:extLst>
      <p:ext uri="{BB962C8B-B14F-4D97-AF65-F5344CB8AC3E}">
        <p14:creationId xmlns:p14="http://schemas.microsoft.com/office/powerpoint/2010/main" val="3981207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Sources:</a:t>
            </a:r>
          </a:p>
          <a:p>
            <a:pPr marL="171450" indent="-171450">
              <a:buFont typeface="Arial" panose="020B0604020202020204" pitchFamily="34" charset="0"/>
              <a:buChar char="•"/>
            </a:pPr>
            <a:r>
              <a:rPr lang="en-US" dirty="0"/>
              <a:t>Image curtesy of Things Entertainment, LLC (http://www.thingsentertainment.net)</a:t>
            </a:r>
          </a:p>
          <a:p>
            <a:pPr marL="171450" indent="-171450">
              <a:buFont typeface="Arial" panose="020B0604020202020204" pitchFamily="34" charset="0"/>
              <a:buChar char="•"/>
            </a:pPr>
            <a:r>
              <a:rPr lang="en-US" dirty="0"/>
              <a:t>Simulation created using </a:t>
            </a:r>
            <a:r>
              <a:rPr lang="en-US" dirty="0" err="1"/>
              <a:t>Entre’s</a:t>
            </a:r>
            <a:r>
              <a:rPr lang="en-US" dirty="0"/>
              <a:t> </a:t>
            </a:r>
            <a:r>
              <a:rPr lang="en-US" dirty="0" err="1"/>
              <a:t>Colour</a:t>
            </a:r>
            <a:r>
              <a:rPr lang="en-US" dirty="0"/>
              <a:t> Blindness Simulator available at http://www.etre.com/tools/colourblindsimulator/</a:t>
            </a:r>
          </a:p>
          <a:p>
            <a:pPr marL="628650" lvl="1" indent="-171450">
              <a:buFont typeface="Arial" panose="020B0604020202020204" pitchFamily="34" charset="0"/>
              <a:buChar char="•"/>
            </a:pPr>
            <a:r>
              <a:rPr lang="en-US" dirty="0"/>
              <a:t>The first simulation uses the Deuteranopia tool. </a:t>
            </a:r>
          </a:p>
          <a:p>
            <a:pPr marL="628650" lvl="1" indent="-171450">
              <a:buFont typeface="Arial" panose="020B0604020202020204" pitchFamily="34" charset="0"/>
              <a:buChar char="•"/>
            </a:pPr>
            <a:r>
              <a:rPr lang="en-US" dirty="0"/>
              <a:t>The second simulation uses the Protanopia tool.</a:t>
            </a:r>
          </a:p>
        </p:txBody>
      </p:sp>
      <p:sp>
        <p:nvSpPr>
          <p:cNvPr id="4" name="Slide Number Placeholder 3"/>
          <p:cNvSpPr>
            <a:spLocks noGrp="1"/>
          </p:cNvSpPr>
          <p:nvPr>
            <p:ph type="sldNum" sz="quarter" idx="10"/>
          </p:nvPr>
        </p:nvSpPr>
        <p:spPr/>
        <p:txBody>
          <a:bodyPr/>
          <a:lstStyle/>
          <a:p>
            <a:fld id="{640EA2CE-DE7F-4F35-87A8-4B3F780E460A}" type="slidenum">
              <a:rPr lang="en-US" smtClean="0"/>
              <a:t>4</a:t>
            </a:fld>
            <a:endParaRPr lang="en-US"/>
          </a:p>
        </p:txBody>
      </p:sp>
    </p:spTree>
    <p:extLst>
      <p:ext uri="{BB962C8B-B14F-4D97-AF65-F5344CB8AC3E}">
        <p14:creationId xmlns:p14="http://schemas.microsoft.com/office/powerpoint/2010/main" val="1130669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Sources:</a:t>
            </a:r>
          </a:p>
          <a:p>
            <a:pPr marL="171450" indent="-171450">
              <a:buFont typeface="Arial" panose="020B0604020202020204" pitchFamily="34" charset="0"/>
              <a:buChar char="•"/>
            </a:pPr>
            <a:r>
              <a:rPr lang="en-US" dirty="0"/>
              <a:t>Images curtesy of Things Entertainment, LLC (http://www.thingsentertainment.net)</a:t>
            </a:r>
          </a:p>
          <a:p>
            <a:pPr marL="171450" indent="-171450">
              <a:buFont typeface="Arial" panose="020B0604020202020204" pitchFamily="34" charset="0"/>
              <a:buChar char="•"/>
            </a:pPr>
            <a:r>
              <a:rPr lang="en-US" dirty="0"/>
              <a:t>Simulations created using Color Oracle from http://colororacle.org/</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40EA2CE-DE7F-4F35-87A8-4B3F780E460A}" type="slidenum">
              <a:rPr lang="en-US" smtClean="0"/>
              <a:t>5</a:t>
            </a:fld>
            <a:endParaRPr lang="en-US"/>
          </a:p>
        </p:txBody>
      </p:sp>
    </p:spTree>
    <p:extLst>
      <p:ext uri="{BB962C8B-B14F-4D97-AF65-F5344CB8AC3E}">
        <p14:creationId xmlns:p14="http://schemas.microsoft.com/office/powerpoint/2010/main" val="3182334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Sources:</a:t>
            </a:r>
          </a:p>
          <a:p>
            <a:pPr marL="171450" indent="-171450">
              <a:buFont typeface="Arial" panose="020B0604020202020204" pitchFamily="34" charset="0"/>
              <a:buChar char="•"/>
            </a:pPr>
            <a:r>
              <a:rPr lang="en-US" dirty="0"/>
              <a:t>Statistics from http://colororacle.org/usage.html</a:t>
            </a:r>
          </a:p>
          <a:p>
            <a:pPr marL="171450" indent="-171450">
              <a:buFont typeface="Arial" panose="020B0604020202020204" pitchFamily="34" charset="0"/>
              <a:buChar char="•"/>
            </a:pPr>
            <a:r>
              <a:rPr lang="en-US" dirty="0"/>
              <a:t>Image curtesy of Things Entertainment, LLC (http://www.thingsentertainment.net)</a:t>
            </a:r>
          </a:p>
          <a:p>
            <a:pPr marL="171450" indent="-171450">
              <a:buFont typeface="Arial" panose="020B0604020202020204" pitchFamily="34" charset="0"/>
              <a:buChar char="•"/>
            </a:pPr>
            <a:r>
              <a:rPr lang="en-US" dirty="0"/>
              <a:t>Simulation created using The </a:t>
            </a:r>
            <a:r>
              <a:rPr lang="en-US" dirty="0" err="1"/>
              <a:t>Paciello</a:t>
            </a:r>
            <a:r>
              <a:rPr lang="en-US" dirty="0"/>
              <a:t> Group’s </a:t>
            </a:r>
            <a:r>
              <a:rPr lang="en-US" dirty="0" err="1"/>
              <a:t>Colour</a:t>
            </a:r>
            <a:r>
              <a:rPr lang="en-US" dirty="0"/>
              <a:t> Contrast </a:t>
            </a:r>
            <a:r>
              <a:rPr lang="en-US" dirty="0" err="1"/>
              <a:t>Analyser</a:t>
            </a:r>
            <a:r>
              <a:rPr lang="en-US" dirty="0"/>
              <a:t> available at https://developer.paciellogroup.com/resources/contrastanalyser/</a:t>
            </a:r>
          </a:p>
        </p:txBody>
      </p:sp>
      <p:sp>
        <p:nvSpPr>
          <p:cNvPr id="4" name="Slide Number Placeholder 3"/>
          <p:cNvSpPr>
            <a:spLocks noGrp="1"/>
          </p:cNvSpPr>
          <p:nvPr>
            <p:ph type="sldNum" sz="quarter" idx="10"/>
          </p:nvPr>
        </p:nvSpPr>
        <p:spPr/>
        <p:txBody>
          <a:bodyPr/>
          <a:lstStyle/>
          <a:p>
            <a:fld id="{640EA2CE-DE7F-4F35-87A8-4B3F780E460A}" type="slidenum">
              <a:rPr lang="en-US" smtClean="0"/>
              <a:t>6</a:t>
            </a:fld>
            <a:endParaRPr lang="en-US"/>
          </a:p>
        </p:txBody>
      </p:sp>
    </p:spTree>
    <p:extLst>
      <p:ext uri="{BB962C8B-B14F-4D97-AF65-F5344CB8AC3E}">
        <p14:creationId xmlns:p14="http://schemas.microsoft.com/office/powerpoint/2010/main" val="2258247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Statistics from http://colororacle.org/usage.html</a:t>
            </a:r>
          </a:p>
          <a:p>
            <a:pPr marL="171450" indent="-171450">
              <a:buFont typeface="Arial" panose="020B0604020202020204" pitchFamily="34" charset="0"/>
              <a:buChar char="•"/>
            </a:pPr>
            <a:r>
              <a:rPr lang="en-US" dirty="0"/>
              <a:t>Image curtesy of Things Entertainment, LLC (http://www.thingsentertainment.net)</a:t>
            </a:r>
          </a:p>
          <a:p>
            <a:pPr marL="171450" indent="-171450">
              <a:buFont typeface="Arial" panose="020B0604020202020204" pitchFamily="34" charset="0"/>
              <a:buChar char="•"/>
            </a:pPr>
            <a:r>
              <a:rPr lang="en-US" dirty="0"/>
              <a:t>Simulation created using The </a:t>
            </a:r>
            <a:r>
              <a:rPr lang="en-US" dirty="0" err="1"/>
              <a:t>Paciello</a:t>
            </a:r>
            <a:r>
              <a:rPr lang="en-US" dirty="0"/>
              <a:t> Group’s </a:t>
            </a:r>
            <a:r>
              <a:rPr lang="en-US" dirty="0" err="1"/>
              <a:t>Colour</a:t>
            </a:r>
            <a:r>
              <a:rPr lang="en-US" dirty="0"/>
              <a:t> Contrast </a:t>
            </a:r>
            <a:r>
              <a:rPr lang="en-US" dirty="0" err="1"/>
              <a:t>Analyser</a:t>
            </a:r>
            <a:r>
              <a:rPr lang="en-US" dirty="0"/>
              <a:t> available at https://developer.paciellogroup.com/resources/contrastanalyser/</a:t>
            </a:r>
          </a:p>
          <a:p>
            <a:endParaRPr lang="en-US" dirty="0"/>
          </a:p>
        </p:txBody>
      </p:sp>
      <p:sp>
        <p:nvSpPr>
          <p:cNvPr id="4" name="Slide Number Placeholder 3"/>
          <p:cNvSpPr>
            <a:spLocks noGrp="1"/>
          </p:cNvSpPr>
          <p:nvPr>
            <p:ph type="sldNum" sz="quarter" idx="10"/>
          </p:nvPr>
        </p:nvSpPr>
        <p:spPr/>
        <p:txBody>
          <a:bodyPr/>
          <a:lstStyle/>
          <a:p>
            <a:fld id="{640EA2CE-DE7F-4F35-87A8-4B3F780E460A}" type="slidenum">
              <a:rPr lang="en-US" smtClean="0"/>
              <a:t>7</a:t>
            </a:fld>
            <a:endParaRPr lang="en-US"/>
          </a:p>
        </p:txBody>
      </p:sp>
    </p:spTree>
    <p:extLst>
      <p:ext uri="{BB962C8B-B14F-4D97-AF65-F5344CB8AC3E}">
        <p14:creationId xmlns:p14="http://schemas.microsoft.com/office/powerpoint/2010/main" val="2209436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Statistics from http://colororacle.org/usage.html</a:t>
            </a:r>
          </a:p>
          <a:p>
            <a:pPr marL="171450" indent="-171450">
              <a:buFont typeface="Arial" panose="020B0604020202020204" pitchFamily="34" charset="0"/>
              <a:buChar char="•"/>
            </a:pPr>
            <a:r>
              <a:rPr lang="en-US" dirty="0"/>
              <a:t>Image curtesy of Things Entertainment, LLC (http://www.thingsentertainment.net)</a:t>
            </a:r>
          </a:p>
          <a:p>
            <a:pPr marL="171450" indent="-171450">
              <a:buFont typeface="Arial" panose="020B0604020202020204" pitchFamily="34" charset="0"/>
              <a:buChar char="•"/>
            </a:pPr>
            <a:r>
              <a:rPr lang="en-US" dirty="0"/>
              <a:t>Simulation created using The </a:t>
            </a:r>
            <a:r>
              <a:rPr lang="en-US" dirty="0" err="1"/>
              <a:t>Paciello</a:t>
            </a:r>
            <a:r>
              <a:rPr lang="en-US" dirty="0"/>
              <a:t> Group’s </a:t>
            </a:r>
            <a:r>
              <a:rPr lang="en-US" dirty="0" err="1"/>
              <a:t>Colour</a:t>
            </a:r>
            <a:r>
              <a:rPr lang="en-US" dirty="0"/>
              <a:t> Contrast </a:t>
            </a:r>
            <a:r>
              <a:rPr lang="en-US" dirty="0" err="1"/>
              <a:t>Analyser</a:t>
            </a:r>
            <a:r>
              <a:rPr lang="en-US" dirty="0"/>
              <a:t> available at https://developer.paciellogroup.com/resources/contrastanalyser/</a:t>
            </a:r>
          </a:p>
          <a:p>
            <a:endParaRPr lang="en-US" dirty="0"/>
          </a:p>
        </p:txBody>
      </p:sp>
      <p:sp>
        <p:nvSpPr>
          <p:cNvPr id="4" name="Slide Number Placeholder 3"/>
          <p:cNvSpPr>
            <a:spLocks noGrp="1"/>
          </p:cNvSpPr>
          <p:nvPr>
            <p:ph type="sldNum" sz="quarter" idx="10"/>
          </p:nvPr>
        </p:nvSpPr>
        <p:spPr/>
        <p:txBody>
          <a:bodyPr/>
          <a:lstStyle/>
          <a:p>
            <a:fld id="{640EA2CE-DE7F-4F35-87A8-4B3F780E460A}" type="slidenum">
              <a:rPr lang="en-US" smtClean="0"/>
              <a:t>8</a:t>
            </a:fld>
            <a:endParaRPr lang="en-US"/>
          </a:p>
        </p:txBody>
      </p:sp>
    </p:spTree>
    <p:extLst>
      <p:ext uri="{BB962C8B-B14F-4D97-AF65-F5344CB8AC3E}">
        <p14:creationId xmlns:p14="http://schemas.microsoft.com/office/powerpoint/2010/main" val="2511047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171450" indent="-171450">
              <a:buFont typeface="Arial" panose="020B0604020202020204" pitchFamily="34" charset="0"/>
              <a:buChar char="•"/>
            </a:pPr>
            <a:r>
              <a:rPr lang="en-US" dirty="0"/>
              <a:t>Images curtesy of Things Entertainment, LLC (http://www.thingsentertainment.net)</a:t>
            </a:r>
          </a:p>
          <a:p>
            <a:pPr marL="171450" indent="-171450">
              <a:buFont typeface="Arial" panose="020B0604020202020204" pitchFamily="34" charset="0"/>
              <a:buChar char="•"/>
            </a:pPr>
            <a:r>
              <a:rPr lang="en-US" dirty="0"/>
              <a:t>Simulations created using </a:t>
            </a:r>
            <a:r>
              <a:rPr lang="en-US" dirty="0" err="1"/>
              <a:t>Coblis</a:t>
            </a:r>
            <a:r>
              <a:rPr lang="en-US" dirty="0"/>
              <a:t> from http://www.color-blindness.com available at http://www.color-blindness.com/coblis-color-blindness-simulator/</a:t>
            </a:r>
          </a:p>
          <a:p>
            <a:pPr marL="171450" indent="-171450">
              <a:buFont typeface="Arial" panose="020B0604020202020204" pitchFamily="34" charset="0"/>
              <a:buChar char="•"/>
            </a:pPr>
            <a:r>
              <a:rPr lang="en-US" dirty="0"/>
              <a:t>http://www.colourblindawareness.org/colour-blindness/  - Quotation from this page: “approximately 40% of </a:t>
            </a:r>
            <a:r>
              <a:rPr lang="en-US" dirty="0" err="1"/>
              <a:t>colour</a:t>
            </a:r>
            <a:r>
              <a:rPr lang="en-US" dirty="0"/>
              <a:t> blind pupils currently leaving secondary school are unaware that they are </a:t>
            </a:r>
            <a:r>
              <a:rPr lang="en-US" dirty="0" err="1"/>
              <a:t>colour</a:t>
            </a:r>
            <a:r>
              <a:rPr lang="en-US" dirty="0"/>
              <a:t> blind”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40EA2CE-DE7F-4F35-87A8-4B3F780E460A}" type="slidenum">
              <a:rPr lang="en-US" smtClean="0"/>
              <a:t>9</a:t>
            </a:fld>
            <a:endParaRPr lang="en-US"/>
          </a:p>
        </p:txBody>
      </p:sp>
    </p:spTree>
    <p:extLst>
      <p:ext uri="{BB962C8B-B14F-4D97-AF65-F5344CB8AC3E}">
        <p14:creationId xmlns:p14="http://schemas.microsoft.com/office/powerpoint/2010/main" val="1305312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885C-1AD0-495C-BF2C-A49DCBE19F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9BD343-2F15-4D7E-A91D-4851738FA1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69D05C-3114-4DFE-A7EB-81E48C880E77}"/>
              </a:ext>
            </a:extLst>
          </p:cNvPr>
          <p:cNvSpPr>
            <a:spLocks noGrp="1"/>
          </p:cNvSpPr>
          <p:nvPr>
            <p:ph type="dt" sz="half" idx="10"/>
          </p:nvPr>
        </p:nvSpPr>
        <p:spPr/>
        <p:txBody>
          <a:bodyPr/>
          <a:lstStyle/>
          <a:p>
            <a:fld id="{4BD3375C-3113-4F95-8162-57D767978AB6}" type="datetime1">
              <a:rPr lang="en-US" smtClean="0"/>
              <a:t>7/2/2018</a:t>
            </a:fld>
            <a:endParaRPr lang="en-US"/>
          </a:p>
        </p:txBody>
      </p:sp>
      <p:sp>
        <p:nvSpPr>
          <p:cNvPr id="5" name="Footer Placeholder 4">
            <a:extLst>
              <a:ext uri="{FF2B5EF4-FFF2-40B4-BE49-F238E27FC236}">
                <a16:creationId xmlns:a16="http://schemas.microsoft.com/office/drawing/2014/main" id="{D2C80D6B-19BF-4D2B-8EAE-88FDCC261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4AA9C-1FD1-4101-9DB9-EBA2B75F2085}"/>
              </a:ext>
            </a:extLst>
          </p:cNvPr>
          <p:cNvSpPr>
            <a:spLocks noGrp="1"/>
          </p:cNvSpPr>
          <p:nvPr>
            <p:ph type="sldNum" sz="quarter" idx="12"/>
          </p:nvPr>
        </p:nvSpPr>
        <p:spPr/>
        <p:txBody>
          <a:bodyPr/>
          <a:lstStyle/>
          <a:p>
            <a:fld id="{DD4CA94A-0789-4605-AF62-D84FEFE288E6}" type="slidenum">
              <a:rPr lang="en-US" smtClean="0"/>
              <a:t>‹#›</a:t>
            </a:fld>
            <a:endParaRPr lang="en-US"/>
          </a:p>
        </p:txBody>
      </p:sp>
    </p:spTree>
    <p:extLst>
      <p:ext uri="{BB962C8B-B14F-4D97-AF65-F5344CB8AC3E}">
        <p14:creationId xmlns:p14="http://schemas.microsoft.com/office/powerpoint/2010/main" val="1688105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0447-796D-4F86-A981-AC32F469F1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2A5D50-A2E3-4501-B597-019C2411EDB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BAAD1F-9798-4EEF-B2E8-DCBE2DE7A36D}"/>
              </a:ext>
            </a:extLst>
          </p:cNvPr>
          <p:cNvSpPr>
            <a:spLocks noGrp="1"/>
          </p:cNvSpPr>
          <p:nvPr>
            <p:ph type="dt" sz="half" idx="10"/>
          </p:nvPr>
        </p:nvSpPr>
        <p:spPr/>
        <p:txBody>
          <a:bodyPr/>
          <a:lstStyle/>
          <a:p>
            <a:fld id="{26D38A97-F5E2-48C0-80FC-5C3626A4B30E}" type="datetime1">
              <a:rPr lang="en-US" smtClean="0"/>
              <a:t>7/2/2018</a:t>
            </a:fld>
            <a:endParaRPr lang="en-US"/>
          </a:p>
        </p:txBody>
      </p:sp>
      <p:sp>
        <p:nvSpPr>
          <p:cNvPr id="5" name="Footer Placeholder 4">
            <a:extLst>
              <a:ext uri="{FF2B5EF4-FFF2-40B4-BE49-F238E27FC236}">
                <a16:creationId xmlns:a16="http://schemas.microsoft.com/office/drawing/2014/main" id="{21866381-3DE5-44BC-8D57-3B1CA9B51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E49E5-1783-48D3-9919-4DD3B27575D5}"/>
              </a:ext>
            </a:extLst>
          </p:cNvPr>
          <p:cNvSpPr>
            <a:spLocks noGrp="1"/>
          </p:cNvSpPr>
          <p:nvPr>
            <p:ph type="sldNum" sz="quarter" idx="12"/>
          </p:nvPr>
        </p:nvSpPr>
        <p:spPr/>
        <p:txBody>
          <a:bodyPr/>
          <a:lstStyle/>
          <a:p>
            <a:fld id="{DD4CA94A-0789-4605-AF62-D84FEFE288E6}" type="slidenum">
              <a:rPr lang="en-US" smtClean="0"/>
              <a:t>‹#›</a:t>
            </a:fld>
            <a:endParaRPr lang="en-US"/>
          </a:p>
        </p:txBody>
      </p:sp>
    </p:spTree>
    <p:extLst>
      <p:ext uri="{BB962C8B-B14F-4D97-AF65-F5344CB8AC3E}">
        <p14:creationId xmlns:p14="http://schemas.microsoft.com/office/powerpoint/2010/main" val="3816810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189C29-043A-4B73-A809-9B29FADF06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270E8A-73FB-4E65-B4E6-FF59514508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F75ED5-7029-4954-9BA0-7617F93D0020}"/>
              </a:ext>
            </a:extLst>
          </p:cNvPr>
          <p:cNvSpPr>
            <a:spLocks noGrp="1"/>
          </p:cNvSpPr>
          <p:nvPr>
            <p:ph type="dt" sz="half" idx="10"/>
          </p:nvPr>
        </p:nvSpPr>
        <p:spPr/>
        <p:txBody>
          <a:bodyPr/>
          <a:lstStyle/>
          <a:p>
            <a:fld id="{E709C8D3-46C7-41F5-87D3-244F2A831F2B}" type="datetime1">
              <a:rPr lang="en-US" smtClean="0"/>
              <a:t>7/2/2018</a:t>
            </a:fld>
            <a:endParaRPr lang="en-US"/>
          </a:p>
        </p:txBody>
      </p:sp>
      <p:sp>
        <p:nvSpPr>
          <p:cNvPr id="5" name="Footer Placeholder 4">
            <a:extLst>
              <a:ext uri="{FF2B5EF4-FFF2-40B4-BE49-F238E27FC236}">
                <a16:creationId xmlns:a16="http://schemas.microsoft.com/office/drawing/2014/main" id="{47BE680C-EC7A-4227-8269-A679A3D07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F259F-7AA6-4B11-85EF-58D732C12331}"/>
              </a:ext>
            </a:extLst>
          </p:cNvPr>
          <p:cNvSpPr>
            <a:spLocks noGrp="1"/>
          </p:cNvSpPr>
          <p:nvPr>
            <p:ph type="sldNum" sz="quarter" idx="12"/>
          </p:nvPr>
        </p:nvSpPr>
        <p:spPr/>
        <p:txBody>
          <a:bodyPr/>
          <a:lstStyle/>
          <a:p>
            <a:fld id="{DD4CA94A-0789-4605-AF62-D84FEFE288E6}" type="slidenum">
              <a:rPr lang="en-US" smtClean="0"/>
              <a:t>‹#›</a:t>
            </a:fld>
            <a:endParaRPr lang="en-US"/>
          </a:p>
        </p:txBody>
      </p:sp>
    </p:spTree>
    <p:extLst>
      <p:ext uri="{BB962C8B-B14F-4D97-AF65-F5344CB8AC3E}">
        <p14:creationId xmlns:p14="http://schemas.microsoft.com/office/powerpoint/2010/main" val="2247007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7D53-3D45-4B86-ADC9-F659FC8B42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4CE132-3E5A-4A40-9B76-9B851822DF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AB07E-532D-4933-9578-E1C4595F6758}"/>
              </a:ext>
            </a:extLst>
          </p:cNvPr>
          <p:cNvSpPr>
            <a:spLocks noGrp="1"/>
          </p:cNvSpPr>
          <p:nvPr>
            <p:ph type="dt" sz="half" idx="10"/>
          </p:nvPr>
        </p:nvSpPr>
        <p:spPr/>
        <p:txBody>
          <a:bodyPr/>
          <a:lstStyle/>
          <a:p>
            <a:fld id="{DC250C19-415B-479C-AF6A-BA292DE3187D}" type="datetime1">
              <a:rPr lang="en-US" smtClean="0"/>
              <a:t>7/2/2018</a:t>
            </a:fld>
            <a:endParaRPr lang="en-US"/>
          </a:p>
        </p:txBody>
      </p:sp>
      <p:sp>
        <p:nvSpPr>
          <p:cNvPr id="5" name="Footer Placeholder 4">
            <a:extLst>
              <a:ext uri="{FF2B5EF4-FFF2-40B4-BE49-F238E27FC236}">
                <a16:creationId xmlns:a16="http://schemas.microsoft.com/office/drawing/2014/main" id="{AE07E24D-E99A-49E8-81D7-01C0621BE8A5}"/>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
        <p:nvSpPr>
          <p:cNvPr id="6" name="Slide Number Placeholder 5">
            <a:extLst>
              <a:ext uri="{FF2B5EF4-FFF2-40B4-BE49-F238E27FC236}">
                <a16:creationId xmlns:a16="http://schemas.microsoft.com/office/drawing/2014/main" id="{DBE8C02A-E15E-4E84-BA51-2C1CD0A2B63F}"/>
              </a:ext>
            </a:extLst>
          </p:cNvPr>
          <p:cNvSpPr>
            <a:spLocks noGrp="1"/>
          </p:cNvSpPr>
          <p:nvPr>
            <p:ph type="sldNum" sz="quarter" idx="12"/>
          </p:nvPr>
        </p:nvSpPr>
        <p:spPr/>
        <p:txBody>
          <a:bodyPr/>
          <a:lstStyle/>
          <a:p>
            <a:fld id="{DD4CA94A-0789-4605-AF62-D84FEFE288E6}" type="slidenum">
              <a:rPr lang="en-US" smtClean="0"/>
              <a:t>‹#›</a:t>
            </a:fld>
            <a:endParaRPr lang="en-US"/>
          </a:p>
        </p:txBody>
      </p:sp>
    </p:spTree>
    <p:extLst>
      <p:ext uri="{BB962C8B-B14F-4D97-AF65-F5344CB8AC3E}">
        <p14:creationId xmlns:p14="http://schemas.microsoft.com/office/powerpoint/2010/main" val="2836736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A93A9-0F55-4607-9863-4A90FCBB8B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6BDD1B-C719-48D0-B267-852CBAD4A3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6AFBBB-8C58-4ED7-8FD4-7040CD4067B0}"/>
              </a:ext>
            </a:extLst>
          </p:cNvPr>
          <p:cNvSpPr>
            <a:spLocks noGrp="1"/>
          </p:cNvSpPr>
          <p:nvPr>
            <p:ph type="dt" sz="half" idx="10"/>
          </p:nvPr>
        </p:nvSpPr>
        <p:spPr/>
        <p:txBody>
          <a:bodyPr/>
          <a:lstStyle/>
          <a:p>
            <a:fld id="{74B41782-F6CA-4ED6-8F7A-930CE2FB5BCC}" type="datetime1">
              <a:rPr lang="en-US" smtClean="0"/>
              <a:t>7/2/2018</a:t>
            </a:fld>
            <a:endParaRPr lang="en-US"/>
          </a:p>
        </p:txBody>
      </p:sp>
      <p:sp>
        <p:nvSpPr>
          <p:cNvPr id="5" name="Footer Placeholder 4">
            <a:extLst>
              <a:ext uri="{FF2B5EF4-FFF2-40B4-BE49-F238E27FC236}">
                <a16:creationId xmlns:a16="http://schemas.microsoft.com/office/drawing/2014/main" id="{6AEC33EA-AF06-4962-9B93-99A1773B4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DF80F-A323-4748-B6D9-DAF9188FE271}"/>
              </a:ext>
            </a:extLst>
          </p:cNvPr>
          <p:cNvSpPr>
            <a:spLocks noGrp="1"/>
          </p:cNvSpPr>
          <p:nvPr>
            <p:ph type="sldNum" sz="quarter" idx="12"/>
          </p:nvPr>
        </p:nvSpPr>
        <p:spPr/>
        <p:txBody>
          <a:bodyPr/>
          <a:lstStyle/>
          <a:p>
            <a:fld id="{DD4CA94A-0789-4605-AF62-D84FEFE288E6}" type="slidenum">
              <a:rPr lang="en-US" smtClean="0"/>
              <a:t>‹#›</a:t>
            </a:fld>
            <a:endParaRPr lang="en-US"/>
          </a:p>
        </p:txBody>
      </p:sp>
    </p:spTree>
    <p:extLst>
      <p:ext uri="{BB962C8B-B14F-4D97-AF65-F5344CB8AC3E}">
        <p14:creationId xmlns:p14="http://schemas.microsoft.com/office/powerpoint/2010/main" val="424601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BA53E-F5D1-4593-AAE3-18B5FD152A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6EBB1F-A69A-4970-8E1E-36F170F02E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1F3C25-22CF-41A7-B660-BCD057CA5B1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F59431-F403-4360-98FF-C0F95520FB8D}"/>
              </a:ext>
            </a:extLst>
          </p:cNvPr>
          <p:cNvSpPr>
            <a:spLocks noGrp="1"/>
          </p:cNvSpPr>
          <p:nvPr>
            <p:ph type="dt" sz="half" idx="10"/>
          </p:nvPr>
        </p:nvSpPr>
        <p:spPr/>
        <p:txBody>
          <a:bodyPr/>
          <a:lstStyle/>
          <a:p>
            <a:fld id="{B8588EFD-2DB8-4FAE-B40B-77793F6A1453}" type="datetime1">
              <a:rPr lang="en-US" smtClean="0"/>
              <a:t>7/2/2018</a:t>
            </a:fld>
            <a:endParaRPr lang="en-US"/>
          </a:p>
        </p:txBody>
      </p:sp>
      <p:sp>
        <p:nvSpPr>
          <p:cNvPr id="6" name="Footer Placeholder 5">
            <a:extLst>
              <a:ext uri="{FF2B5EF4-FFF2-40B4-BE49-F238E27FC236}">
                <a16:creationId xmlns:a16="http://schemas.microsoft.com/office/drawing/2014/main" id="{75153FA0-13A5-4235-924A-EBABDA5188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2CE81-F293-4076-B430-BD3AFF046165}"/>
              </a:ext>
            </a:extLst>
          </p:cNvPr>
          <p:cNvSpPr>
            <a:spLocks noGrp="1"/>
          </p:cNvSpPr>
          <p:nvPr>
            <p:ph type="sldNum" sz="quarter" idx="12"/>
          </p:nvPr>
        </p:nvSpPr>
        <p:spPr/>
        <p:txBody>
          <a:bodyPr/>
          <a:lstStyle/>
          <a:p>
            <a:fld id="{DD4CA94A-0789-4605-AF62-D84FEFE288E6}" type="slidenum">
              <a:rPr lang="en-US" smtClean="0"/>
              <a:t>‹#›</a:t>
            </a:fld>
            <a:endParaRPr lang="en-US"/>
          </a:p>
        </p:txBody>
      </p:sp>
    </p:spTree>
    <p:extLst>
      <p:ext uri="{BB962C8B-B14F-4D97-AF65-F5344CB8AC3E}">
        <p14:creationId xmlns:p14="http://schemas.microsoft.com/office/powerpoint/2010/main" val="2113294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18B1-DD4B-4AA7-AB70-61A0AE9A1C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D88510-C5A4-49AA-85F3-D0389532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83028A-3780-41FB-B6AA-743E3F90EB4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37FDF3-76CC-412C-9B85-D4DC24A150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3534A21-9CF8-4AD8-A720-142329E173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B4F9A5-77C6-4482-9BD7-A3B3EF0A23D0}"/>
              </a:ext>
            </a:extLst>
          </p:cNvPr>
          <p:cNvSpPr>
            <a:spLocks noGrp="1"/>
          </p:cNvSpPr>
          <p:nvPr>
            <p:ph type="dt" sz="half" idx="10"/>
          </p:nvPr>
        </p:nvSpPr>
        <p:spPr/>
        <p:txBody>
          <a:bodyPr/>
          <a:lstStyle/>
          <a:p>
            <a:fld id="{1CBD1D6E-8A41-451C-9F47-ABDDFE8B8841}" type="datetime1">
              <a:rPr lang="en-US" smtClean="0"/>
              <a:t>7/2/2018</a:t>
            </a:fld>
            <a:endParaRPr lang="en-US"/>
          </a:p>
        </p:txBody>
      </p:sp>
      <p:sp>
        <p:nvSpPr>
          <p:cNvPr id="8" name="Footer Placeholder 7">
            <a:extLst>
              <a:ext uri="{FF2B5EF4-FFF2-40B4-BE49-F238E27FC236}">
                <a16:creationId xmlns:a16="http://schemas.microsoft.com/office/drawing/2014/main" id="{DF9FCE2C-55E9-4967-BBD9-BCBDFF14A1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F26D99-7A61-4C48-94DB-A3C60BD44570}"/>
              </a:ext>
            </a:extLst>
          </p:cNvPr>
          <p:cNvSpPr>
            <a:spLocks noGrp="1"/>
          </p:cNvSpPr>
          <p:nvPr>
            <p:ph type="sldNum" sz="quarter" idx="12"/>
          </p:nvPr>
        </p:nvSpPr>
        <p:spPr/>
        <p:txBody>
          <a:bodyPr/>
          <a:lstStyle/>
          <a:p>
            <a:fld id="{DD4CA94A-0789-4605-AF62-D84FEFE288E6}" type="slidenum">
              <a:rPr lang="en-US" smtClean="0"/>
              <a:t>‹#›</a:t>
            </a:fld>
            <a:endParaRPr lang="en-US"/>
          </a:p>
        </p:txBody>
      </p:sp>
    </p:spTree>
    <p:extLst>
      <p:ext uri="{BB962C8B-B14F-4D97-AF65-F5344CB8AC3E}">
        <p14:creationId xmlns:p14="http://schemas.microsoft.com/office/powerpoint/2010/main" val="1134987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8893C-26BD-48D6-871B-FEB9681BBD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526D1B-3960-445C-A92A-3692CE3FD947}"/>
              </a:ext>
            </a:extLst>
          </p:cNvPr>
          <p:cNvSpPr>
            <a:spLocks noGrp="1"/>
          </p:cNvSpPr>
          <p:nvPr>
            <p:ph type="dt" sz="half" idx="10"/>
          </p:nvPr>
        </p:nvSpPr>
        <p:spPr/>
        <p:txBody>
          <a:bodyPr/>
          <a:lstStyle/>
          <a:p>
            <a:fld id="{098D9DBD-1A44-4688-9725-BCD8037F0F3D}" type="datetime1">
              <a:rPr lang="en-US" smtClean="0"/>
              <a:t>7/2/2018</a:t>
            </a:fld>
            <a:endParaRPr lang="en-US"/>
          </a:p>
        </p:txBody>
      </p:sp>
      <p:sp>
        <p:nvSpPr>
          <p:cNvPr id="4" name="Footer Placeholder 3">
            <a:extLst>
              <a:ext uri="{FF2B5EF4-FFF2-40B4-BE49-F238E27FC236}">
                <a16:creationId xmlns:a16="http://schemas.microsoft.com/office/drawing/2014/main" id="{41F51106-823B-4E4A-9C69-0AE772F246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0FB237-8BA2-48B6-9A49-5FA6EE0470BA}"/>
              </a:ext>
            </a:extLst>
          </p:cNvPr>
          <p:cNvSpPr>
            <a:spLocks noGrp="1"/>
          </p:cNvSpPr>
          <p:nvPr>
            <p:ph type="sldNum" sz="quarter" idx="12"/>
          </p:nvPr>
        </p:nvSpPr>
        <p:spPr/>
        <p:txBody>
          <a:bodyPr/>
          <a:lstStyle/>
          <a:p>
            <a:fld id="{DD4CA94A-0789-4605-AF62-D84FEFE288E6}" type="slidenum">
              <a:rPr lang="en-US" smtClean="0"/>
              <a:t>‹#›</a:t>
            </a:fld>
            <a:endParaRPr lang="en-US"/>
          </a:p>
        </p:txBody>
      </p:sp>
    </p:spTree>
    <p:extLst>
      <p:ext uri="{BB962C8B-B14F-4D97-AF65-F5344CB8AC3E}">
        <p14:creationId xmlns:p14="http://schemas.microsoft.com/office/powerpoint/2010/main" val="304374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156F8E-A743-407B-A609-132B8A89D9AA}"/>
              </a:ext>
            </a:extLst>
          </p:cNvPr>
          <p:cNvSpPr>
            <a:spLocks noGrp="1"/>
          </p:cNvSpPr>
          <p:nvPr>
            <p:ph type="dt" sz="half" idx="10"/>
          </p:nvPr>
        </p:nvSpPr>
        <p:spPr/>
        <p:txBody>
          <a:bodyPr/>
          <a:lstStyle/>
          <a:p>
            <a:fld id="{1DC9416D-A9DD-4782-8DDA-257776B56AFE}" type="datetime1">
              <a:rPr lang="en-US" smtClean="0"/>
              <a:t>7/2/2018</a:t>
            </a:fld>
            <a:endParaRPr lang="en-US"/>
          </a:p>
        </p:txBody>
      </p:sp>
      <p:sp>
        <p:nvSpPr>
          <p:cNvPr id="3" name="Footer Placeholder 2">
            <a:extLst>
              <a:ext uri="{FF2B5EF4-FFF2-40B4-BE49-F238E27FC236}">
                <a16:creationId xmlns:a16="http://schemas.microsoft.com/office/drawing/2014/main" id="{287E6B7C-E166-41DF-8E8F-3CD65ACEA5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52435F-AFCF-4A59-A07E-C4753FF154CE}"/>
              </a:ext>
            </a:extLst>
          </p:cNvPr>
          <p:cNvSpPr>
            <a:spLocks noGrp="1"/>
          </p:cNvSpPr>
          <p:nvPr>
            <p:ph type="sldNum" sz="quarter" idx="12"/>
          </p:nvPr>
        </p:nvSpPr>
        <p:spPr/>
        <p:txBody>
          <a:bodyPr/>
          <a:lstStyle/>
          <a:p>
            <a:fld id="{DD4CA94A-0789-4605-AF62-D84FEFE288E6}" type="slidenum">
              <a:rPr lang="en-US" smtClean="0"/>
              <a:t>‹#›</a:t>
            </a:fld>
            <a:endParaRPr lang="en-US"/>
          </a:p>
        </p:txBody>
      </p:sp>
    </p:spTree>
    <p:extLst>
      <p:ext uri="{BB962C8B-B14F-4D97-AF65-F5344CB8AC3E}">
        <p14:creationId xmlns:p14="http://schemas.microsoft.com/office/powerpoint/2010/main" val="372298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BA528-F20B-44F7-9EF0-30955F3192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F9CC73-6076-4E12-B3F1-9163251428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73F549-0AB1-40D7-8224-E16A870282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1CDE6F-A228-43DE-BB6D-D32672771489}"/>
              </a:ext>
            </a:extLst>
          </p:cNvPr>
          <p:cNvSpPr>
            <a:spLocks noGrp="1"/>
          </p:cNvSpPr>
          <p:nvPr>
            <p:ph type="dt" sz="half" idx="10"/>
          </p:nvPr>
        </p:nvSpPr>
        <p:spPr/>
        <p:txBody>
          <a:bodyPr/>
          <a:lstStyle/>
          <a:p>
            <a:fld id="{BFCACAC9-B254-4B58-9AB7-7DBC5491C273}" type="datetime1">
              <a:rPr lang="en-US" smtClean="0"/>
              <a:t>7/2/2018</a:t>
            </a:fld>
            <a:endParaRPr lang="en-US"/>
          </a:p>
        </p:txBody>
      </p:sp>
      <p:sp>
        <p:nvSpPr>
          <p:cNvPr id="6" name="Footer Placeholder 5">
            <a:extLst>
              <a:ext uri="{FF2B5EF4-FFF2-40B4-BE49-F238E27FC236}">
                <a16:creationId xmlns:a16="http://schemas.microsoft.com/office/drawing/2014/main" id="{76AB29EC-DB72-4B86-9485-E2E6ACA72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51A05A-F762-4201-85B8-3B64C5E464C7}"/>
              </a:ext>
            </a:extLst>
          </p:cNvPr>
          <p:cNvSpPr>
            <a:spLocks noGrp="1"/>
          </p:cNvSpPr>
          <p:nvPr>
            <p:ph type="sldNum" sz="quarter" idx="12"/>
          </p:nvPr>
        </p:nvSpPr>
        <p:spPr/>
        <p:txBody>
          <a:bodyPr/>
          <a:lstStyle/>
          <a:p>
            <a:fld id="{DD4CA94A-0789-4605-AF62-D84FEFE288E6}" type="slidenum">
              <a:rPr lang="en-US" smtClean="0"/>
              <a:t>‹#›</a:t>
            </a:fld>
            <a:endParaRPr lang="en-US"/>
          </a:p>
        </p:txBody>
      </p:sp>
    </p:spTree>
    <p:extLst>
      <p:ext uri="{BB962C8B-B14F-4D97-AF65-F5344CB8AC3E}">
        <p14:creationId xmlns:p14="http://schemas.microsoft.com/office/powerpoint/2010/main" val="2672932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FF2C-0A12-4227-9482-592C419C5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83203A-09D5-4287-9F6D-F4F7E3BADB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96E910-80AD-4F3E-8D53-9443C3325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D079B7-1C5C-4244-9EF0-D4661CFC5589}"/>
              </a:ext>
            </a:extLst>
          </p:cNvPr>
          <p:cNvSpPr>
            <a:spLocks noGrp="1"/>
          </p:cNvSpPr>
          <p:nvPr>
            <p:ph type="dt" sz="half" idx="10"/>
          </p:nvPr>
        </p:nvSpPr>
        <p:spPr/>
        <p:txBody>
          <a:bodyPr/>
          <a:lstStyle/>
          <a:p>
            <a:fld id="{947C7C86-6256-4C10-B1F4-79AF5F2C3154}" type="datetime1">
              <a:rPr lang="en-US" smtClean="0"/>
              <a:t>7/2/2018</a:t>
            </a:fld>
            <a:endParaRPr lang="en-US"/>
          </a:p>
        </p:txBody>
      </p:sp>
      <p:sp>
        <p:nvSpPr>
          <p:cNvPr id="6" name="Footer Placeholder 5">
            <a:extLst>
              <a:ext uri="{FF2B5EF4-FFF2-40B4-BE49-F238E27FC236}">
                <a16:creationId xmlns:a16="http://schemas.microsoft.com/office/drawing/2014/main" id="{0A35399E-1740-4E08-8815-AC269D9E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FB7FCE-5D2B-4C68-82F8-F72EB10B48E2}"/>
              </a:ext>
            </a:extLst>
          </p:cNvPr>
          <p:cNvSpPr>
            <a:spLocks noGrp="1"/>
          </p:cNvSpPr>
          <p:nvPr>
            <p:ph type="sldNum" sz="quarter" idx="12"/>
          </p:nvPr>
        </p:nvSpPr>
        <p:spPr/>
        <p:txBody>
          <a:bodyPr/>
          <a:lstStyle/>
          <a:p>
            <a:fld id="{DD4CA94A-0789-4605-AF62-D84FEFE288E6}" type="slidenum">
              <a:rPr lang="en-US" smtClean="0"/>
              <a:t>‹#›</a:t>
            </a:fld>
            <a:endParaRPr lang="en-US"/>
          </a:p>
        </p:txBody>
      </p:sp>
    </p:spTree>
    <p:extLst>
      <p:ext uri="{BB962C8B-B14F-4D97-AF65-F5344CB8AC3E}">
        <p14:creationId xmlns:p14="http://schemas.microsoft.com/office/powerpoint/2010/main" val="2910306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E843F8-2C45-4473-B31F-D36F2A767F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A98154-2C15-454C-AE18-1C2A5038F1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D9022-861F-48A9-B402-E249AE6935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56C58-4C9D-489A-A851-FB1A2E37C73F}" type="datetime1">
              <a:rPr lang="en-US" smtClean="0"/>
              <a:t>7/2/2018</a:t>
            </a:fld>
            <a:endParaRPr lang="en-US"/>
          </a:p>
        </p:txBody>
      </p:sp>
      <p:sp>
        <p:nvSpPr>
          <p:cNvPr id="5" name="Footer Placeholder 4">
            <a:extLst>
              <a:ext uri="{FF2B5EF4-FFF2-40B4-BE49-F238E27FC236}">
                <a16:creationId xmlns:a16="http://schemas.microsoft.com/office/drawing/2014/main" id="{444D1BB6-F39D-46FC-B0ED-20A9F23894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75CD61-1DE8-415B-8C61-FEDAD2932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CA94A-0789-4605-AF62-D84FEFE288E6}" type="slidenum">
              <a:rPr lang="en-US" smtClean="0"/>
              <a:t>‹#›</a:t>
            </a:fld>
            <a:endParaRPr lang="en-US"/>
          </a:p>
        </p:txBody>
      </p:sp>
    </p:spTree>
    <p:extLst>
      <p:ext uri="{BB962C8B-B14F-4D97-AF65-F5344CB8AC3E}">
        <p14:creationId xmlns:p14="http://schemas.microsoft.com/office/powerpoint/2010/main" val="268345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nc-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hyperlink" Target="https://www.w3.org/TR/WCAG20/#user-interface-componentdef" TargetMode="External"/><Relationship Id="rId3" Type="http://schemas.openxmlformats.org/officeDocument/2006/relationships/hyperlink" Target="https://www.w3.org/TR/WCAG20/" TargetMode="External"/><Relationship Id="rId7" Type="http://schemas.openxmlformats.org/officeDocument/2006/relationships/hyperlink" Target="https://www.w3.org/TR/WCAG20/#larger-scaledef"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www.w3.org/TR/WCAG20/#contrast-ratiodef" TargetMode="External"/><Relationship Id="rId5" Type="http://schemas.openxmlformats.org/officeDocument/2006/relationships/hyperlink" Target="https://www.w3.org/TR/WCAG20/#images-of-textdef" TargetMode="External"/><Relationship Id="rId4" Type="http://schemas.openxmlformats.org/officeDocument/2006/relationships/hyperlink" Target="https://www.w3.org/TR/WCAG20/#textdef" TargetMode="External"/><Relationship Id="rId9" Type="http://schemas.openxmlformats.org/officeDocument/2006/relationships/hyperlink" Target="https://www.w3.org/TR/WCAG20/#puredecde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w3.org/TR/WCAG20/"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hyperlink" Target="https://www.includification.com/vision/item/color-blind-options" TargetMode="External"/><Relationship Id="rId3" Type="http://schemas.openxmlformats.org/officeDocument/2006/relationships/hyperlink" Target="http://gameaccessibilityguidelines.com/ensure-no-essential-information-is-conveyed-by-a-colour-alone/" TargetMode="External"/><Relationship Id="rId7" Type="http://schemas.openxmlformats.org/officeDocument/2006/relationships/hyperlink" Target="https://www.includification.com/vision/item/changeable-text-colors"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gameaccessibilityguidelines.com/provide-an-option-to-adjust-contrast/" TargetMode="External"/><Relationship Id="rId11" Type="http://schemas.openxmlformats.org/officeDocument/2006/relationships/hyperlink" Target="https://www.includification.com/vision/item/map-recoloring-options-alternative-views" TargetMode="External"/><Relationship Id="rId5" Type="http://schemas.openxmlformats.org/officeDocument/2006/relationships/hyperlink" Target="http://gameaccessibilityguidelines.com/provide-a-choice-of-cursor-crosshair-colours-designs/" TargetMode="External"/><Relationship Id="rId10" Type="http://schemas.openxmlformats.org/officeDocument/2006/relationships/hyperlink" Target="https://www.includification.com/vision/item/enemy-marking" TargetMode="External"/><Relationship Id="rId4" Type="http://schemas.openxmlformats.org/officeDocument/2006/relationships/hyperlink" Target="http://gameaccessibilityguidelines.com/provide-high-contrast-between-text-and-background/" TargetMode="External"/><Relationship Id="rId9" Type="http://schemas.openxmlformats.org/officeDocument/2006/relationships/hyperlink" Target="https://www.includification.com/vision/item/high-contrast-target-reticl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hyperlink" Target="https://support.office.com/en-us/article/make-your-powerpoint-presentations-accessible-6f7772b2-2f33-4bd2-8ca7-dae3b2b3ef2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colororacle.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color-blindness.com/coblis-color-blindness-simulator/" TargetMode="External"/><Relationship Id="rId5" Type="http://schemas.openxmlformats.org/officeDocument/2006/relationships/hyperlink" Target="https://developer.paciellogroup.com/resources/contrastanalyser/" TargetMode="External"/><Relationship Id="rId4" Type="http://schemas.openxmlformats.org/officeDocument/2006/relationships/hyperlink" Target="http://www.etre.com/tools/colourblindsimulator/"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gameaccessibilityguidelines.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includification.co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igda-gasig.org/oer/"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AD5BA-3105-42D3-BD84-D801518FBF93}"/>
              </a:ext>
            </a:extLst>
          </p:cNvPr>
          <p:cNvSpPr>
            <a:spLocks noGrp="1"/>
          </p:cNvSpPr>
          <p:nvPr>
            <p:ph type="ctrTitle"/>
          </p:nvPr>
        </p:nvSpPr>
        <p:spPr/>
        <p:txBody>
          <a:bodyPr>
            <a:normAutofit fontScale="90000"/>
          </a:bodyPr>
          <a:lstStyle/>
          <a:p>
            <a:r>
              <a:rPr lang="en-US" dirty="0"/>
              <a:t>	</a:t>
            </a:r>
            <a:br>
              <a:rPr lang="en-US" dirty="0"/>
            </a:br>
            <a:r>
              <a:rPr lang="en-US" dirty="0"/>
              <a:t>Accommodating Players who are Color Blind </a:t>
            </a:r>
            <a:br>
              <a:rPr lang="en-US" dirty="0"/>
            </a:br>
            <a:r>
              <a:rPr lang="en-US" dirty="0"/>
              <a:t>in Your Game Software</a:t>
            </a:r>
          </a:p>
        </p:txBody>
      </p:sp>
      <p:sp>
        <p:nvSpPr>
          <p:cNvPr id="3" name="Subtitle 2">
            <a:extLst>
              <a:ext uri="{FF2B5EF4-FFF2-40B4-BE49-F238E27FC236}">
                <a16:creationId xmlns:a16="http://schemas.microsoft.com/office/drawing/2014/main" id="{3F6EF432-F3C2-41E1-9C4D-E3BF22617C6B}"/>
              </a:ext>
            </a:extLst>
          </p:cNvPr>
          <p:cNvSpPr>
            <a:spLocks noGrp="1"/>
          </p:cNvSpPr>
          <p:nvPr>
            <p:ph type="subTitle" idx="1"/>
          </p:nvPr>
        </p:nvSpPr>
        <p:spPr/>
        <p:txBody>
          <a:bodyPr>
            <a:normAutofit fontScale="92500" lnSpcReduction="10000"/>
          </a:bodyPr>
          <a:lstStyle/>
          <a:p>
            <a:r>
              <a:rPr lang="en-US" dirty="0"/>
              <a:t> IGDA Game Accessibility SIG</a:t>
            </a:r>
          </a:p>
          <a:p>
            <a:r>
              <a:rPr lang="en-US" dirty="0"/>
              <a:t>Open Educational Resources (OER) Project</a:t>
            </a:r>
          </a:p>
          <a:p>
            <a:r>
              <a:rPr lang="en-US" dirty="0"/>
              <a:t>These slides were provided by Things Entertainment, LLC </a:t>
            </a:r>
          </a:p>
          <a:p>
            <a:r>
              <a:rPr lang="en-US" dirty="0"/>
              <a:t>http://www.thingsentertainment.net</a:t>
            </a:r>
          </a:p>
          <a:p>
            <a:endParaRPr lang="en-US" dirty="0"/>
          </a:p>
          <a:p>
            <a:endParaRPr lang="en-US" dirty="0"/>
          </a:p>
          <a:p>
            <a:endParaRPr lang="en-US" dirty="0"/>
          </a:p>
        </p:txBody>
      </p:sp>
      <p:pic>
        <p:nvPicPr>
          <p:cNvPr id="10" name="Picture 9" descr="Creative Commons License">
            <a:hlinkClick r:id="rId3"/>
            <a:extLst>
              <a:ext uri="{FF2B5EF4-FFF2-40B4-BE49-F238E27FC236}">
                <a16:creationId xmlns:a16="http://schemas.microsoft.com/office/drawing/2014/main" id="{CEA4BFB5-05A3-4FB9-8CF0-5A5D86F97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857" y="5581202"/>
            <a:ext cx="1222283" cy="43057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a:extLst>
              <a:ext uri="{FF2B5EF4-FFF2-40B4-BE49-F238E27FC236}">
                <a16:creationId xmlns:a16="http://schemas.microsoft.com/office/drawing/2014/main" id="{959BB33E-D2D6-49BA-B179-00EB0893E736}"/>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Tree>
    <p:extLst>
      <p:ext uri="{BB962C8B-B14F-4D97-AF65-F5344CB8AC3E}">
        <p14:creationId xmlns:p14="http://schemas.microsoft.com/office/powerpoint/2010/main" val="2774504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632D-251E-47E6-A67E-B05F3EB3492E}"/>
              </a:ext>
            </a:extLst>
          </p:cNvPr>
          <p:cNvSpPr>
            <a:spLocks noGrp="1"/>
          </p:cNvSpPr>
          <p:nvPr>
            <p:ph type="title"/>
          </p:nvPr>
        </p:nvSpPr>
        <p:spPr>
          <a:xfrm>
            <a:off x="838200" y="365125"/>
            <a:ext cx="10515600" cy="803275"/>
          </a:xfrm>
        </p:spPr>
        <p:txBody>
          <a:bodyPr/>
          <a:lstStyle/>
          <a:p>
            <a:r>
              <a:rPr lang="en-US" dirty="0"/>
              <a:t>Range</a:t>
            </a:r>
          </a:p>
        </p:txBody>
      </p:sp>
      <p:sp>
        <p:nvSpPr>
          <p:cNvPr id="3" name="Content Placeholder 2">
            <a:extLst>
              <a:ext uri="{FF2B5EF4-FFF2-40B4-BE49-F238E27FC236}">
                <a16:creationId xmlns:a16="http://schemas.microsoft.com/office/drawing/2014/main" id="{AD7B45BF-6E16-49EF-97D3-86EBC35B73FA}"/>
              </a:ext>
            </a:extLst>
          </p:cNvPr>
          <p:cNvSpPr>
            <a:spLocks noGrp="1"/>
          </p:cNvSpPr>
          <p:nvPr>
            <p:ph idx="1"/>
          </p:nvPr>
        </p:nvSpPr>
        <p:spPr>
          <a:xfrm>
            <a:off x="838200" y="1168401"/>
            <a:ext cx="10515600" cy="1320800"/>
          </a:xfrm>
        </p:spPr>
        <p:txBody>
          <a:bodyPr/>
          <a:lstStyle/>
          <a:p>
            <a:pPr marL="0" indent="0">
              <a:buNone/>
            </a:pPr>
            <a:r>
              <a:rPr lang="en-US" dirty="0"/>
              <a:t>People with the most common form of color blindness range from nearly average vision to vision like that shown in the Deuteranopia simulation</a:t>
            </a:r>
          </a:p>
        </p:txBody>
      </p:sp>
      <p:sp>
        <p:nvSpPr>
          <p:cNvPr id="10" name="Flowchart: Process 9">
            <a:extLst>
              <a:ext uri="{FF2B5EF4-FFF2-40B4-BE49-F238E27FC236}">
                <a16:creationId xmlns:a16="http://schemas.microsoft.com/office/drawing/2014/main" id="{FBCEF30B-7380-4BA8-84BE-A7C5CB1E2B4F}"/>
              </a:ext>
            </a:extLst>
          </p:cNvPr>
          <p:cNvSpPr/>
          <p:nvPr/>
        </p:nvSpPr>
        <p:spPr>
          <a:xfrm>
            <a:off x="2048933" y="5432425"/>
            <a:ext cx="1667933" cy="615950"/>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Average</a:t>
            </a:r>
          </a:p>
        </p:txBody>
      </p:sp>
      <p:pic>
        <p:nvPicPr>
          <p:cNvPr id="4" name="Picture 3" descr="a bowl of bright red and green apples">
            <a:extLst>
              <a:ext uri="{FF2B5EF4-FFF2-40B4-BE49-F238E27FC236}">
                <a16:creationId xmlns:a16="http://schemas.microsoft.com/office/drawing/2014/main" id="{DB48BEA0-1F63-4338-B936-14CE2D74586D}"/>
              </a:ext>
            </a:extLst>
          </p:cNvPr>
          <p:cNvPicPr>
            <a:picLocks noChangeAspect="1"/>
          </p:cNvPicPr>
          <p:nvPr/>
        </p:nvPicPr>
        <p:blipFill>
          <a:blip r:embed="rId3"/>
          <a:stretch>
            <a:fillRect/>
          </a:stretch>
        </p:blipFill>
        <p:spPr>
          <a:xfrm>
            <a:off x="1451238" y="2479146"/>
            <a:ext cx="2863322" cy="2863322"/>
          </a:xfrm>
          <a:prstGeom prst="rect">
            <a:avLst/>
          </a:prstGeom>
        </p:spPr>
      </p:pic>
      <p:sp>
        <p:nvSpPr>
          <p:cNvPr id="8" name="Flowchart: Process 7">
            <a:extLst>
              <a:ext uri="{FF2B5EF4-FFF2-40B4-BE49-F238E27FC236}">
                <a16:creationId xmlns:a16="http://schemas.microsoft.com/office/drawing/2014/main" id="{A18E6411-5802-4BB0-B214-694633EF4947}"/>
              </a:ext>
            </a:extLst>
          </p:cNvPr>
          <p:cNvSpPr/>
          <p:nvPr/>
        </p:nvSpPr>
        <p:spPr>
          <a:xfrm>
            <a:off x="5262032" y="5432425"/>
            <a:ext cx="1667933" cy="615950"/>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Green-Weak / Deuteranomaly</a:t>
            </a:r>
          </a:p>
        </p:txBody>
      </p:sp>
      <p:pic>
        <p:nvPicPr>
          <p:cNvPr id="7" name="Picture 6" descr="The same image of a bowl of apples, except now the green and red colors are less bright. You can still tell the difference between the red and green apples.">
            <a:extLst>
              <a:ext uri="{FF2B5EF4-FFF2-40B4-BE49-F238E27FC236}">
                <a16:creationId xmlns:a16="http://schemas.microsoft.com/office/drawing/2014/main" id="{00E3E17D-1EAA-4966-BA4B-069FC0335938}"/>
              </a:ext>
            </a:extLst>
          </p:cNvPr>
          <p:cNvPicPr>
            <a:picLocks noChangeAspect="1"/>
          </p:cNvPicPr>
          <p:nvPr/>
        </p:nvPicPr>
        <p:blipFill>
          <a:blip r:embed="rId4"/>
          <a:stretch>
            <a:fillRect/>
          </a:stretch>
        </p:blipFill>
        <p:spPr>
          <a:xfrm>
            <a:off x="4664339" y="2479146"/>
            <a:ext cx="2863322" cy="2863322"/>
          </a:xfrm>
          <a:prstGeom prst="rect">
            <a:avLst/>
          </a:prstGeom>
        </p:spPr>
      </p:pic>
      <p:sp>
        <p:nvSpPr>
          <p:cNvPr id="9" name="Flowchart: Process 8">
            <a:extLst>
              <a:ext uri="{FF2B5EF4-FFF2-40B4-BE49-F238E27FC236}">
                <a16:creationId xmlns:a16="http://schemas.microsoft.com/office/drawing/2014/main" id="{B8413813-51D4-455A-885D-97278583EE27}"/>
              </a:ext>
            </a:extLst>
          </p:cNvPr>
          <p:cNvSpPr/>
          <p:nvPr/>
        </p:nvSpPr>
        <p:spPr>
          <a:xfrm>
            <a:off x="8475134" y="5439042"/>
            <a:ext cx="1667933" cy="615950"/>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Green-Blind / Deuteranopia</a:t>
            </a:r>
          </a:p>
        </p:txBody>
      </p:sp>
      <p:pic>
        <p:nvPicPr>
          <p:cNvPr id="11" name="Picture 10" descr="The same image of a bowl of apples again, except now it is very difficult to tell the difference between the red and green apples. All of the apples appear in shades of gold. The green apples are a bit more yellow.">
            <a:extLst>
              <a:ext uri="{FF2B5EF4-FFF2-40B4-BE49-F238E27FC236}">
                <a16:creationId xmlns:a16="http://schemas.microsoft.com/office/drawing/2014/main" id="{51E21917-00B6-4750-9280-618DA01C36F5}"/>
              </a:ext>
            </a:extLst>
          </p:cNvPr>
          <p:cNvPicPr>
            <a:picLocks noChangeAspect="1"/>
          </p:cNvPicPr>
          <p:nvPr/>
        </p:nvPicPr>
        <p:blipFill>
          <a:blip r:embed="rId5"/>
          <a:stretch>
            <a:fillRect/>
          </a:stretch>
        </p:blipFill>
        <p:spPr>
          <a:xfrm>
            <a:off x="7877440" y="2489201"/>
            <a:ext cx="2863322" cy="2846177"/>
          </a:xfrm>
          <a:prstGeom prst="rect">
            <a:avLst/>
          </a:prstGeom>
        </p:spPr>
      </p:pic>
      <p:sp>
        <p:nvSpPr>
          <p:cNvPr id="5" name="Footer Placeholder 4">
            <a:extLst>
              <a:ext uri="{FF2B5EF4-FFF2-40B4-BE49-F238E27FC236}">
                <a16:creationId xmlns:a16="http://schemas.microsoft.com/office/drawing/2014/main" id="{A06F785C-9A39-4A96-AAD2-592EEE5C354D}"/>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Tree>
    <p:extLst>
      <p:ext uri="{BB962C8B-B14F-4D97-AF65-F5344CB8AC3E}">
        <p14:creationId xmlns:p14="http://schemas.microsoft.com/office/powerpoint/2010/main" val="1294288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47ACA7-68AA-467E-8BC1-57965FD29CDD}"/>
              </a:ext>
            </a:extLst>
          </p:cNvPr>
          <p:cNvSpPr/>
          <p:nvPr/>
        </p:nvSpPr>
        <p:spPr>
          <a:xfrm>
            <a:off x="420692" y="1990891"/>
            <a:ext cx="5464176" cy="42278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9CA9ED-AF32-4192-B510-65F0525B644F}"/>
              </a:ext>
            </a:extLst>
          </p:cNvPr>
          <p:cNvSpPr/>
          <p:nvPr/>
        </p:nvSpPr>
        <p:spPr>
          <a:xfrm>
            <a:off x="6068486" y="1960687"/>
            <a:ext cx="5702822" cy="42580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A71DAF-DB14-46AD-A9C2-487DBC18C57C}"/>
              </a:ext>
            </a:extLst>
          </p:cNvPr>
          <p:cNvSpPr>
            <a:spLocks noGrp="1"/>
          </p:cNvSpPr>
          <p:nvPr>
            <p:ph type="title"/>
          </p:nvPr>
        </p:nvSpPr>
        <p:spPr>
          <a:xfrm>
            <a:off x="839788" y="365126"/>
            <a:ext cx="10515600" cy="823912"/>
          </a:xfrm>
        </p:spPr>
        <p:txBody>
          <a:bodyPr/>
          <a:lstStyle/>
          <a:p>
            <a:r>
              <a:rPr lang="en-US" dirty="0"/>
              <a:t>Consider both:</a:t>
            </a:r>
          </a:p>
        </p:txBody>
      </p:sp>
      <p:sp>
        <p:nvSpPr>
          <p:cNvPr id="5" name="Text Placeholder 4">
            <a:extLst>
              <a:ext uri="{FF2B5EF4-FFF2-40B4-BE49-F238E27FC236}">
                <a16:creationId xmlns:a16="http://schemas.microsoft.com/office/drawing/2014/main" id="{48CEBD9C-2E09-4807-9821-A40733086DA3}"/>
              </a:ext>
            </a:extLst>
          </p:cNvPr>
          <p:cNvSpPr>
            <a:spLocks noGrp="1"/>
          </p:cNvSpPr>
          <p:nvPr>
            <p:ph type="body" idx="1"/>
          </p:nvPr>
        </p:nvSpPr>
        <p:spPr>
          <a:xfrm>
            <a:off x="938212" y="1136775"/>
            <a:ext cx="5157787" cy="823912"/>
          </a:xfrm>
        </p:spPr>
        <p:txBody>
          <a:bodyPr/>
          <a:lstStyle/>
          <a:p>
            <a:r>
              <a:rPr lang="en-US" dirty="0"/>
              <a:t>Difficulty distinguishing items from each other:</a:t>
            </a:r>
          </a:p>
        </p:txBody>
      </p:sp>
      <p:pic>
        <p:nvPicPr>
          <p:cNvPr id="11" name="Picture 10" descr="a game with red and green stars">
            <a:extLst>
              <a:ext uri="{FF2B5EF4-FFF2-40B4-BE49-F238E27FC236}">
                <a16:creationId xmlns:a16="http://schemas.microsoft.com/office/drawing/2014/main" id="{C97C6796-8B20-4BF1-BF99-6C9F15B86DBD}"/>
              </a:ext>
            </a:extLst>
          </p:cNvPr>
          <p:cNvPicPr>
            <a:picLocks noChangeAspect="1"/>
          </p:cNvPicPr>
          <p:nvPr/>
        </p:nvPicPr>
        <p:blipFill>
          <a:blip r:embed="rId3"/>
          <a:stretch>
            <a:fillRect/>
          </a:stretch>
        </p:blipFill>
        <p:spPr>
          <a:xfrm>
            <a:off x="908045" y="2104456"/>
            <a:ext cx="3530600" cy="1985963"/>
          </a:xfrm>
          <a:prstGeom prst="rect">
            <a:avLst/>
          </a:prstGeom>
        </p:spPr>
      </p:pic>
      <p:sp>
        <p:nvSpPr>
          <p:cNvPr id="15" name="Arrow: Right 14">
            <a:extLst>
              <a:ext uri="{FF2B5EF4-FFF2-40B4-BE49-F238E27FC236}">
                <a16:creationId xmlns:a16="http://schemas.microsoft.com/office/drawing/2014/main" id="{E32A7363-B610-4051-9EFA-BECDE8144374}"/>
              </a:ext>
            </a:extLst>
          </p:cNvPr>
          <p:cNvSpPr/>
          <p:nvPr/>
        </p:nvSpPr>
        <p:spPr>
          <a:xfrm>
            <a:off x="617555" y="4798731"/>
            <a:ext cx="1323975" cy="73016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Simulated</a:t>
            </a:r>
          </a:p>
        </p:txBody>
      </p:sp>
      <p:pic>
        <p:nvPicPr>
          <p:cNvPr id="12" name="Picture 11" descr="the same game, where all the stars look gold">
            <a:extLst>
              <a:ext uri="{FF2B5EF4-FFF2-40B4-BE49-F238E27FC236}">
                <a16:creationId xmlns:a16="http://schemas.microsoft.com/office/drawing/2014/main" id="{7402D3BC-D2A7-414D-8B88-52B23D569FCC}"/>
              </a:ext>
            </a:extLst>
          </p:cNvPr>
          <p:cNvPicPr>
            <a:picLocks noChangeAspect="1"/>
          </p:cNvPicPr>
          <p:nvPr/>
        </p:nvPicPr>
        <p:blipFill>
          <a:blip r:embed="rId4"/>
          <a:stretch>
            <a:fillRect/>
          </a:stretch>
        </p:blipFill>
        <p:spPr>
          <a:xfrm>
            <a:off x="2069047" y="4090413"/>
            <a:ext cx="3632202" cy="2021399"/>
          </a:xfrm>
          <a:prstGeom prst="rect">
            <a:avLst/>
          </a:prstGeom>
        </p:spPr>
      </p:pic>
      <p:sp>
        <p:nvSpPr>
          <p:cNvPr id="6" name="Text Placeholder 5">
            <a:extLst>
              <a:ext uri="{FF2B5EF4-FFF2-40B4-BE49-F238E27FC236}">
                <a16:creationId xmlns:a16="http://schemas.microsoft.com/office/drawing/2014/main" id="{45A11698-DF23-4EFA-9384-C0FB439CAA21}"/>
              </a:ext>
            </a:extLst>
          </p:cNvPr>
          <p:cNvSpPr>
            <a:spLocks noGrp="1"/>
          </p:cNvSpPr>
          <p:nvPr>
            <p:ph type="body" sz="quarter" idx="3"/>
          </p:nvPr>
        </p:nvSpPr>
        <p:spPr>
          <a:xfrm>
            <a:off x="6270624" y="1136775"/>
            <a:ext cx="5183188" cy="823912"/>
          </a:xfrm>
        </p:spPr>
        <p:txBody>
          <a:bodyPr/>
          <a:lstStyle/>
          <a:p>
            <a:r>
              <a:rPr lang="en-US" dirty="0"/>
              <a:t>Difficulty distinguishing items from the background:</a:t>
            </a:r>
          </a:p>
        </p:txBody>
      </p:sp>
      <p:pic>
        <p:nvPicPr>
          <p:cNvPr id="8" name="Content Placeholder 7" descr="a night time view of a game with purple stars on a blue background ">
            <a:extLst>
              <a:ext uri="{FF2B5EF4-FFF2-40B4-BE49-F238E27FC236}">
                <a16:creationId xmlns:a16="http://schemas.microsoft.com/office/drawing/2014/main" id="{AC93BBFA-E52A-47B8-8B8E-D74EAE70ECAC}"/>
              </a:ext>
            </a:extLst>
          </p:cNvPr>
          <p:cNvPicPr>
            <a:picLocks noGrp="1" noChangeAspect="1"/>
          </p:cNvPicPr>
          <p:nvPr>
            <p:ph sz="half" idx="2"/>
          </p:nvPr>
        </p:nvPicPr>
        <p:blipFill>
          <a:blip r:embed="rId5"/>
          <a:stretch>
            <a:fillRect/>
          </a:stretch>
        </p:blipFill>
        <p:spPr>
          <a:xfrm>
            <a:off x="6126166" y="1998622"/>
            <a:ext cx="3823758" cy="2096035"/>
          </a:xfrm>
          <a:prstGeom prst="rect">
            <a:avLst/>
          </a:prstGeom>
        </p:spPr>
      </p:pic>
      <p:sp>
        <p:nvSpPr>
          <p:cNvPr id="16" name="Arrow: Right 15">
            <a:extLst>
              <a:ext uri="{FF2B5EF4-FFF2-40B4-BE49-F238E27FC236}">
                <a16:creationId xmlns:a16="http://schemas.microsoft.com/office/drawing/2014/main" id="{643ED9EC-0522-4187-9262-226841BB2B3F}"/>
              </a:ext>
            </a:extLst>
          </p:cNvPr>
          <p:cNvSpPr/>
          <p:nvPr/>
        </p:nvSpPr>
        <p:spPr>
          <a:xfrm>
            <a:off x="6490753" y="4798731"/>
            <a:ext cx="1323975" cy="73016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Simulated</a:t>
            </a:r>
          </a:p>
        </p:txBody>
      </p:sp>
      <p:pic>
        <p:nvPicPr>
          <p:cNvPr id="10" name="Picture 9" descr="the same game where the stars and the background all appear blue, and you can hardly see the stars at all">
            <a:extLst>
              <a:ext uri="{FF2B5EF4-FFF2-40B4-BE49-F238E27FC236}">
                <a16:creationId xmlns:a16="http://schemas.microsoft.com/office/drawing/2014/main" id="{76595A1C-F205-41A7-8E8D-A7DB362ED8E9}"/>
              </a:ext>
            </a:extLst>
          </p:cNvPr>
          <p:cNvPicPr>
            <a:picLocks noChangeAspect="1"/>
          </p:cNvPicPr>
          <p:nvPr/>
        </p:nvPicPr>
        <p:blipFill>
          <a:blip r:embed="rId6"/>
          <a:stretch>
            <a:fillRect/>
          </a:stretch>
        </p:blipFill>
        <p:spPr>
          <a:xfrm>
            <a:off x="7900461" y="4090413"/>
            <a:ext cx="3632201" cy="2021697"/>
          </a:xfrm>
          <a:prstGeom prst="rect">
            <a:avLst/>
          </a:prstGeom>
        </p:spPr>
      </p:pic>
      <p:sp>
        <p:nvSpPr>
          <p:cNvPr id="4" name="Footer Placeholder 3">
            <a:extLst>
              <a:ext uri="{FF2B5EF4-FFF2-40B4-BE49-F238E27FC236}">
                <a16:creationId xmlns:a16="http://schemas.microsoft.com/office/drawing/2014/main" id="{D17FAF49-7B74-4EC9-8F5D-BE5FD0CA9E5C}"/>
              </a:ext>
            </a:extLst>
          </p:cNvPr>
          <p:cNvSpPr>
            <a:spLocks noGrp="1"/>
          </p:cNvSpPr>
          <p:nvPr>
            <p:ph type="ftr" sz="quarter" idx="11"/>
          </p:nvPr>
        </p:nvSpPr>
        <p:spPr/>
        <p:txBody>
          <a:bodyPr/>
          <a:lstStyle/>
          <a:p>
            <a:r>
              <a:rPr lang="en-GB"/>
              <a:t>Creative Commons License
This work is licensed under a Creative Commons Attribution-NonCommercial-ShareAlike 4.0 International License</a:t>
            </a:r>
            <a:endParaRPr lang="en-US" dirty="0"/>
          </a:p>
        </p:txBody>
      </p:sp>
    </p:spTree>
    <p:extLst>
      <p:ext uri="{BB962C8B-B14F-4D97-AF65-F5344CB8AC3E}">
        <p14:creationId xmlns:p14="http://schemas.microsoft.com/office/powerpoint/2010/main" val="2422363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52D1-CCBB-43C2-A478-9430B4B4C6F1}"/>
              </a:ext>
            </a:extLst>
          </p:cNvPr>
          <p:cNvSpPr>
            <a:spLocks noGrp="1"/>
          </p:cNvSpPr>
          <p:nvPr>
            <p:ph type="title"/>
          </p:nvPr>
        </p:nvSpPr>
        <p:spPr/>
        <p:txBody>
          <a:bodyPr/>
          <a:lstStyle/>
          <a:p>
            <a:r>
              <a:rPr lang="en-US" dirty="0"/>
              <a:t>Formal Guidelines - Software</a:t>
            </a:r>
          </a:p>
        </p:txBody>
      </p:sp>
      <p:sp>
        <p:nvSpPr>
          <p:cNvPr id="3" name="Text Placeholder 2">
            <a:extLst>
              <a:ext uri="{FF2B5EF4-FFF2-40B4-BE49-F238E27FC236}">
                <a16:creationId xmlns:a16="http://schemas.microsoft.com/office/drawing/2014/main" id="{6AB5E3FB-E4C6-4A34-A937-2F9A7839D7C1}"/>
              </a:ext>
            </a:extLst>
          </p:cNvPr>
          <p:cNvSpPr>
            <a:spLocks noGrp="1"/>
          </p:cNvSpPr>
          <p:nvPr>
            <p:ph type="body" idx="1"/>
          </p:nvPr>
        </p:nvSpPr>
        <p:spPr>
          <a:xfrm>
            <a:off x="839788" y="1444101"/>
            <a:ext cx="10240588" cy="823912"/>
          </a:xfrm>
        </p:spPr>
        <p:txBody>
          <a:bodyPr>
            <a:normAutofit/>
          </a:bodyPr>
          <a:lstStyle/>
          <a:p>
            <a:r>
              <a:rPr lang="en-US" dirty="0"/>
              <a:t>WCAG 2.0 Level AA - </a:t>
            </a:r>
            <a:r>
              <a:rPr lang="en-US" dirty="0">
                <a:hlinkClick r:id="rId3"/>
              </a:rPr>
              <a:t>https://www.w3.org/TR/WCAG20/</a:t>
            </a:r>
            <a:endParaRPr lang="en-US" dirty="0"/>
          </a:p>
        </p:txBody>
      </p:sp>
      <p:sp>
        <p:nvSpPr>
          <p:cNvPr id="4" name="Content Placeholder 3">
            <a:extLst>
              <a:ext uri="{FF2B5EF4-FFF2-40B4-BE49-F238E27FC236}">
                <a16:creationId xmlns:a16="http://schemas.microsoft.com/office/drawing/2014/main" id="{41C4102E-1F2F-4086-90E6-0EE2D437A7F8}"/>
              </a:ext>
            </a:extLst>
          </p:cNvPr>
          <p:cNvSpPr>
            <a:spLocks noGrp="1"/>
          </p:cNvSpPr>
          <p:nvPr>
            <p:ph sz="half" idx="2"/>
          </p:nvPr>
        </p:nvSpPr>
        <p:spPr>
          <a:xfrm>
            <a:off x="839788" y="2505075"/>
            <a:ext cx="10415400" cy="3684588"/>
          </a:xfrm>
        </p:spPr>
        <p:txBody>
          <a:bodyPr>
            <a:normAutofit fontScale="85000" lnSpcReduction="10000"/>
          </a:bodyPr>
          <a:lstStyle/>
          <a:p>
            <a:r>
              <a:rPr lang="en-US" b="1" dirty="0"/>
              <a:t>“1.4.1 Use of Color:</a:t>
            </a:r>
            <a:r>
              <a:rPr lang="en-US" dirty="0"/>
              <a:t> Color is not used as the only visual means of conveying information, indicating an action, prompting a response, or distinguishing a visual element. (Level A)”</a:t>
            </a:r>
          </a:p>
          <a:p>
            <a:r>
              <a:rPr lang="en-US" b="1" dirty="0"/>
              <a:t>“1.4.3 Contrast (Minimum):</a:t>
            </a:r>
            <a:r>
              <a:rPr lang="en-US" dirty="0"/>
              <a:t> The visual presentation of </a:t>
            </a:r>
            <a:r>
              <a:rPr lang="en-US" dirty="0">
                <a:hlinkClick r:id="rId4" tooltip="definition: text"/>
              </a:rPr>
              <a:t>text</a:t>
            </a:r>
            <a:r>
              <a:rPr lang="en-US" dirty="0"/>
              <a:t> and </a:t>
            </a:r>
            <a:r>
              <a:rPr lang="en-US" dirty="0">
                <a:hlinkClick r:id="rId5" tooltip="definition: image of text"/>
              </a:rPr>
              <a:t>images of text</a:t>
            </a:r>
            <a:r>
              <a:rPr lang="en-US" dirty="0"/>
              <a:t> has a </a:t>
            </a:r>
            <a:r>
              <a:rPr lang="en-US" dirty="0">
                <a:hlinkClick r:id="rId6" tooltip="definition: contrast ratio"/>
              </a:rPr>
              <a:t>contrast ratio</a:t>
            </a:r>
            <a:r>
              <a:rPr lang="en-US" dirty="0"/>
              <a:t> of at least 4.5:1, except for the following: (Level AA) </a:t>
            </a:r>
          </a:p>
          <a:p>
            <a:pPr lvl="1"/>
            <a:r>
              <a:rPr lang="en-US" b="1" dirty="0"/>
              <a:t>Large Text: </a:t>
            </a:r>
            <a:r>
              <a:rPr lang="en-US" dirty="0">
                <a:hlinkClick r:id="rId7" tooltip="definition: large scale (text)"/>
              </a:rPr>
              <a:t>Large-scale</a:t>
            </a:r>
            <a:r>
              <a:rPr lang="en-US" dirty="0"/>
              <a:t> text and images of large-scale text have a contrast ratio of at least 3:1;</a:t>
            </a:r>
          </a:p>
          <a:p>
            <a:pPr lvl="1"/>
            <a:r>
              <a:rPr lang="en-US" b="1" dirty="0"/>
              <a:t>Incidental: </a:t>
            </a:r>
            <a:r>
              <a:rPr lang="en-US" dirty="0"/>
              <a:t>Text or images of text that are part of an inactive </a:t>
            </a:r>
            <a:r>
              <a:rPr lang="en-US" dirty="0">
                <a:hlinkClick r:id="rId8" tooltip="definition: user interface component"/>
              </a:rPr>
              <a:t>user interface component</a:t>
            </a:r>
            <a:r>
              <a:rPr lang="en-US" dirty="0"/>
              <a:t>, that are </a:t>
            </a:r>
            <a:r>
              <a:rPr lang="en-US" dirty="0">
                <a:hlinkClick r:id="rId9" tooltip="definition: pure decoration"/>
              </a:rPr>
              <a:t>pure decoration</a:t>
            </a:r>
            <a:r>
              <a:rPr lang="en-US" dirty="0"/>
              <a:t>, that are not visible to anyone, or that are part of a picture that contains significant other visual content, have no contrast requirement.</a:t>
            </a:r>
          </a:p>
          <a:p>
            <a:pPr lvl="1"/>
            <a:r>
              <a:rPr lang="en-US" b="1" dirty="0"/>
              <a:t>Logotypes: </a:t>
            </a:r>
            <a:r>
              <a:rPr lang="en-US" dirty="0"/>
              <a:t>Text that is part of a logo or brand name has no minimum contrast requirement.”</a:t>
            </a:r>
          </a:p>
          <a:p>
            <a:pPr lvl="1"/>
            <a:endParaRPr lang="en-US" dirty="0"/>
          </a:p>
          <a:p>
            <a:endParaRPr lang="en-US" dirty="0">
              <a:hlinkClick r:id="rId3"/>
            </a:endParaRPr>
          </a:p>
          <a:p>
            <a:endParaRPr lang="en-US" dirty="0"/>
          </a:p>
        </p:txBody>
      </p:sp>
      <p:sp>
        <p:nvSpPr>
          <p:cNvPr id="7" name="Footer Placeholder 6">
            <a:extLst>
              <a:ext uri="{FF2B5EF4-FFF2-40B4-BE49-F238E27FC236}">
                <a16:creationId xmlns:a16="http://schemas.microsoft.com/office/drawing/2014/main" id="{99230EAB-6566-40BD-A95F-8CCC13337ADA}"/>
              </a:ext>
            </a:extLst>
          </p:cNvPr>
          <p:cNvSpPr>
            <a:spLocks noGrp="1"/>
          </p:cNvSpPr>
          <p:nvPr>
            <p:ph type="ftr" sz="quarter" idx="11"/>
          </p:nvPr>
        </p:nvSpPr>
        <p:spPr/>
        <p:txBody>
          <a:bodyPr/>
          <a:lstStyle/>
          <a:p>
            <a:r>
              <a:rPr lang="en-US" dirty="0"/>
              <a:t>Creative Commons </a:t>
            </a:r>
            <a:r>
              <a:rPr lang="en-US" dirty="0" err="1"/>
              <a:t>LicenseThis</a:t>
            </a:r>
            <a:r>
              <a:rPr lang="en-US" dirty="0"/>
              <a:t> work is licensed under a Creative Commons Attribution-</a:t>
            </a:r>
            <a:r>
              <a:rPr lang="en-US" dirty="0" err="1"/>
              <a:t>NonCommercial</a:t>
            </a:r>
            <a:r>
              <a:rPr lang="en-US" dirty="0"/>
              <a:t>-</a:t>
            </a:r>
            <a:r>
              <a:rPr lang="en-US" dirty="0" err="1"/>
              <a:t>ShareAlike</a:t>
            </a:r>
            <a:r>
              <a:rPr lang="en-US" dirty="0"/>
              <a:t> 4.0 International License</a:t>
            </a:r>
          </a:p>
        </p:txBody>
      </p:sp>
    </p:spTree>
    <p:extLst>
      <p:ext uri="{BB962C8B-B14F-4D97-AF65-F5344CB8AC3E}">
        <p14:creationId xmlns:p14="http://schemas.microsoft.com/office/powerpoint/2010/main" val="2261041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52D1-CCBB-43C2-A478-9430B4B4C6F1}"/>
              </a:ext>
            </a:extLst>
          </p:cNvPr>
          <p:cNvSpPr>
            <a:spLocks noGrp="1"/>
          </p:cNvSpPr>
          <p:nvPr>
            <p:ph type="title"/>
          </p:nvPr>
        </p:nvSpPr>
        <p:spPr/>
        <p:txBody>
          <a:bodyPr/>
          <a:lstStyle/>
          <a:p>
            <a:r>
              <a:rPr lang="en-US" dirty="0"/>
              <a:t>Formal Guidelines - Software</a:t>
            </a:r>
          </a:p>
        </p:txBody>
      </p:sp>
      <p:sp>
        <p:nvSpPr>
          <p:cNvPr id="3" name="Text Placeholder 2">
            <a:extLst>
              <a:ext uri="{FF2B5EF4-FFF2-40B4-BE49-F238E27FC236}">
                <a16:creationId xmlns:a16="http://schemas.microsoft.com/office/drawing/2014/main" id="{6AB5E3FB-E4C6-4A34-A937-2F9A7839D7C1}"/>
              </a:ext>
            </a:extLst>
          </p:cNvPr>
          <p:cNvSpPr>
            <a:spLocks noGrp="1"/>
          </p:cNvSpPr>
          <p:nvPr>
            <p:ph type="body" idx="1"/>
          </p:nvPr>
        </p:nvSpPr>
        <p:spPr>
          <a:xfrm>
            <a:off x="839788" y="1444101"/>
            <a:ext cx="10240588" cy="823912"/>
          </a:xfrm>
        </p:spPr>
        <p:txBody>
          <a:bodyPr>
            <a:normAutofit/>
          </a:bodyPr>
          <a:lstStyle/>
          <a:p>
            <a:r>
              <a:rPr lang="en-US" dirty="0"/>
              <a:t>WCAG 2.1 Level AA - </a:t>
            </a:r>
            <a:r>
              <a:rPr lang="en-US" dirty="0">
                <a:hlinkClick r:id="rId3"/>
              </a:rPr>
              <a:t>https://www.w3.org/TR/WCAG20/</a:t>
            </a:r>
            <a:endParaRPr lang="en-US" dirty="0"/>
          </a:p>
        </p:txBody>
      </p:sp>
      <p:sp>
        <p:nvSpPr>
          <p:cNvPr id="4" name="Content Placeholder 3">
            <a:extLst>
              <a:ext uri="{FF2B5EF4-FFF2-40B4-BE49-F238E27FC236}">
                <a16:creationId xmlns:a16="http://schemas.microsoft.com/office/drawing/2014/main" id="{41C4102E-1F2F-4086-90E6-0EE2D437A7F8}"/>
              </a:ext>
            </a:extLst>
          </p:cNvPr>
          <p:cNvSpPr>
            <a:spLocks noGrp="1"/>
          </p:cNvSpPr>
          <p:nvPr>
            <p:ph sz="half" idx="2"/>
          </p:nvPr>
        </p:nvSpPr>
        <p:spPr>
          <a:xfrm>
            <a:off x="839788" y="2505075"/>
            <a:ext cx="10415400" cy="3684588"/>
          </a:xfrm>
        </p:spPr>
        <p:txBody>
          <a:bodyPr>
            <a:normAutofit/>
          </a:bodyPr>
          <a:lstStyle/>
          <a:p>
            <a:r>
              <a:rPr lang="en-US" b="1" dirty="0"/>
              <a:t>“1.4.11 Non-text Contrast:</a:t>
            </a:r>
            <a:r>
              <a:rPr lang="en-US" dirty="0"/>
              <a:t> The visual presentation of the following have a contrast ratio of at least 3:1 against adjacent color(s):</a:t>
            </a:r>
          </a:p>
          <a:p>
            <a:pPr lvl="1"/>
            <a:r>
              <a:rPr lang="en-US" b="1" dirty="0"/>
              <a:t>User Interface Components: </a:t>
            </a:r>
            <a:r>
              <a:rPr lang="en-US" dirty="0"/>
              <a:t>Visual information required to identify user interface components and states, except for inactive components or where the appearance of the component is determined by the user agent and not modified by the author;</a:t>
            </a:r>
          </a:p>
          <a:p>
            <a:pPr lvl="1"/>
            <a:r>
              <a:rPr lang="en-US" b="1" dirty="0"/>
              <a:t>Graphical Objects: </a:t>
            </a:r>
            <a:r>
              <a:rPr lang="en-US" dirty="0"/>
              <a:t>Parts of graphics required to understand the content, except when a particular presentation of graphics is essential to the information being conveyed.”</a:t>
            </a:r>
          </a:p>
          <a:p>
            <a:endParaRPr lang="en-US" dirty="0">
              <a:hlinkClick r:id="rId3"/>
            </a:endParaRPr>
          </a:p>
          <a:p>
            <a:endParaRPr lang="en-US" dirty="0"/>
          </a:p>
        </p:txBody>
      </p:sp>
      <p:sp>
        <p:nvSpPr>
          <p:cNvPr id="7" name="Footer Placeholder 6">
            <a:extLst>
              <a:ext uri="{FF2B5EF4-FFF2-40B4-BE49-F238E27FC236}">
                <a16:creationId xmlns:a16="http://schemas.microsoft.com/office/drawing/2014/main" id="{99230EAB-6566-40BD-A95F-8CCC13337ADA}"/>
              </a:ext>
            </a:extLst>
          </p:cNvPr>
          <p:cNvSpPr>
            <a:spLocks noGrp="1"/>
          </p:cNvSpPr>
          <p:nvPr>
            <p:ph type="ftr" sz="quarter" idx="11"/>
          </p:nvPr>
        </p:nvSpPr>
        <p:spPr/>
        <p:txBody>
          <a:bodyPr/>
          <a:lstStyle/>
          <a:p>
            <a:r>
              <a:rPr lang="en-US" dirty="0"/>
              <a:t>Creative Commons </a:t>
            </a:r>
            <a:r>
              <a:rPr lang="en-US" dirty="0" err="1"/>
              <a:t>LicenseThis</a:t>
            </a:r>
            <a:r>
              <a:rPr lang="en-US" dirty="0"/>
              <a:t> work is licensed under a Creative Commons Attribution-</a:t>
            </a:r>
            <a:r>
              <a:rPr lang="en-US" dirty="0" err="1"/>
              <a:t>NonCommercial</a:t>
            </a:r>
            <a:r>
              <a:rPr lang="en-US" dirty="0"/>
              <a:t>-</a:t>
            </a:r>
            <a:r>
              <a:rPr lang="en-US" dirty="0" err="1"/>
              <a:t>ShareAlike</a:t>
            </a:r>
            <a:r>
              <a:rPr lang="en-US" dirty="0"/>
              <a:t> 4.0 International License</a:t>
            </a:r>
          </a:p>
        </p:txBody>
      </p:sp>
    </p:spTree>
    <p:extLst>
      <p:ext uri="{BB962C8B-B14F-4D97-AF65-F5344CB8AC3E}">
        <p14:creationId xmlns:p14="http://schemas.microsoft.com/office/powerpoint/2010/main" val="84555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52D1-CCBB-43C2-A478-9430B4B4C6F1}"/>
              </a:ext>
            </a:extLst>
          </p:cNvPr>
          <p:cNvSpPr>
            <a:spLocks noGrp="1"/>
          </p:cNvSpPr>
          <p:nvPr>
            <p:ph type="title"/>
          </p:nvPr>
        </p:nvSpPr>
        <p:spPr/>
        <p:txBody>
          <a:bodyPr/>
          <a:lstStyle/>
          <a:p>
            <a:r>
              <a:rPr lang="en-US" dirty="0"/>
              <a:t>Formal Guidelines - Games</a:t>
            </a:r>
          </a:p>
        </p:txBody>
      </p:sp>
      <p:sp>
        <p:nvSpPr>
          <p:cNvPr id="5" name="Text Placeholder 4">
            <a:extLst>
              <a:ext uri="{FF2B5EF4-FFF2-40B4-BE49-F238E27FC236}">
                <a16:creationId xmlns:a16="http://schemas.microsoft.com/office/drawing/2014/main" id="{94495EAA-F60B-43AB-8018-72F2741103C4}"/>
              </a:ext>
            </a:extLst>
          </p:cNvPr>
          <p:cNvSpPr>
            <a:spLocks noGrp="1"/>
          </p:cNvSpPr>
          <p:nvPr>
            <p:ph type="body" sz="quarter" idx="3"/>
          </p:nvPr>
        </p:nvSpPr>
        <p:spPr>
          <a:xfrm>
            <a:off x="912812" y="1375967"/>
            <a:ext cx="5183188" cy="823912"/>
          </a:xfrm>
        </p:spPr>
        <p:txBody>
          <a:bodyPr/>
          <a:lstStyle/>
          <a:p>
            <a:r>
              <a:rPr lang="en-US" dirty="0"/>
              <a:t>Game Accessibility Guidelines</a:t>
            </a:r>
          </a:p>
        </p:txBody>
      </p:sp>
      <p:sp>
        <p:nvSpPr>
          <p:cNvPr id="6" name="Content Placeholder 5">
            <a:extLst>
              <a:ext uri="{FF2B5EF4-FFF2-40B4-BE49-F238E27FC236}">
                <a16:creationId xmlns:a16="http://schemas.microsoft.com/office/drawing/2014/main" id="{57B51515-EC7F-44AC-AA77-F1CF4B2AF56D}"/>
              </a:ext>
            </a:extLst>
          </p:cNvPr>
          <p:cNvSpPr>
            <a:spLocks noGrp="1"/>
          </p:cNvSpPr>
          <p:nvPr>
            <p:ph sz="quarter" idx="4"/>
          </p:nvPr>
        </p:nvSpPr>
        <p:spPr>
          <a:xfrm>
            <a:off x="912812" y="2523879"/>
            <a:ext cx="5183188" cy="3684588"/>
          </a:xfrm>
        </p:spPr>
        <p:txBody>
          <a:bodyPr>
            <a:normAutofit lnSpcReduction="10000"/>
          </a:bodyPr>
          <a:lstStyle/>
          <a:p>
            <a:r>
              <a:rPr lang="en-US" dirty="0">
                <a:hlinkClick r:id="rId3"/>
              </a:rPr>
              <a:t>“Ensure no essential information is conveyed by a fixed </a:t>
            </a:r>
            <a:r>
              <a:rPr lang="en-US" dirty="0" err="1">
                <a:hlinkClick r:id="rId3"/>
              </a:rPr>
              <a:t>colour</a:t>
            </a:r>
            <a:r>
              <a:rPr lang="en-US" dirty="0">
                <a:hlinkClick r:id="rId3"/>
              </a:rPr>
              <a:t> alone”</a:t>
            </a:r>
            <a:endParaRPr lang="en-US" dirty="0"/>
          </a:p>
          <a:p>
            <a:r>
              <a:rPr lang="en-US" dirty="0">
                <a:hlinkClick r:id="rId4"/>
              </a:rPr>
              <a:t>“Provide high contrast between text/UI and background”</a:t>
            </a:r>
            <a:endParaRPr lang="en-US" dirty="0"/>
          </a:p>
          <a:p>
            <a:r>
              <a:rPr lang="en-US" dirty="0">
                <a:hlinkClick r:id="rId5"/>
              </a:rPr>
              <a:t>“Provide a choice of cursor / crosshair </a:t>
            </a:r>
            <a:r>
              <a:rPr lang="en-US" dirty="0" err="1">
                <a:hlinkClick r:id="rId5"/>
              </a:rPr>
              <a:t>colours</a:t>
            </a:r>
            <a:r>
              <a:rPr lang="en-US" dirty="0">
                <a:hlinkClick r:id="rId5"/>
              </a:rPr>
              <a:t> / designs”</a:t>
            </a:r>
            <a:endParaRPr lang="en-US" dirty="0"/>
          </a:p>
          <a:p>
            <a:r>
              <a:rPr lang="en-US" dirty="0">
                <a:hlinkClick r:id="rId6"/>
              </a:rPr>
              <a:t>“Provide an option to adjust contrast”</a:t>
            </a:r>
            <a:endParaRPr lang="en-US" dirty="0"/>
          </a:p>
          <a:p>
            <a:endParaRPr lang="en-US" dirty="0"/>
          </a:p>
        </p:txBody>
      </p:sp>
      <p:sp>
        <p:nvSpPr>
          <p:cNvPr id="9" name="Text Placeholder 8">
            <a:extLst>
              <a:ext uri="{FF2B5EF4-FFF2-40B4-BE49-F238E27FC236}">
                <a16:creationId xmlns:a16="http://schemas.microsoft.com/office/drawing/2014/main" id="{144F1812-526F-4BE5-BFF4-B48ED2783F19}"/>
              </a:ext>
            </a:extLst>
          </p:cNvPr>
          <p:cNvSpPr>
            <a:spLocks noGrp="1"/>
          </p:cNvSpPr>
          <p:nvPr>
            <p:ph type="body" idx="1"/>
          </p:nvPr>
        </p:nvSpPr>
        <p:spPr>
          <a:xfrm>
            <a:off x="6270625" y="1375967"/>
            <a:ext cx="5157787" cy="823912"/>
          </a:xfrm>
        </p:spPr>
        <p:txBody>
          <a:bodyPr/>
          <a:lstStyle/>
          <a:p>
            <a:r>
              <a:rPr lang="en-US" dirty="0" err="1"/>
              <a:t>Includification</a:t>
            </a:r>
            <a:endParaRPr lang="en-US" dirty="0"/>
          </a:p>
        </p:txBody>
      </p:sp>
      <p:sp>
        <p:nvSpPr>
          <p:cNvPr id="4" name="Content Placeholder 3">
            <a:extLst>
              <a:ext uri="{FF2B5EF4-FFF2-40B4-BE49-F238E27FC236}">
                <a16:creationId xmlns:a16="http://schemas.microsoft.com/office/drawing/2014/main" id="{41C4102E-1F2F-4086-90E6-0EE2D437A7F8}"/>
              </a:ext>
            </a:extLst>
          </p:cNvPr>
          <p:cNvSpPr>
            <a:spLocks noGrp="1"/>
          </p:cNvSpPr>
          <p:nvPr>
            <p:ph sz="half" idx="2"/>
          </p:nvPr>
        </p:nvSpPr>
        <p:spPr>
          <a:xfrm>
            <a:off x="6270625" y="2523879"/>
            <a:ext cx="5157787" cy="3684588"/>
          </a:xfrm>
        </p:spPr>
        <p:txBody>
          <a:bodyPr>
            <a:normAutofit lnSpcReduction="10000"/>
          </a:bodyPr>
          <a:lstStyle/>
          <a:p>
            <a:r>
              <a:rPr lang="en-US" dirty="0">
                <a:hlinkClick r:id="rId7"/>
              </a:rPr>
              <a:t>“Changeable Text Colors”</a:t>
            </a:r>
            <a:endParaRPr lang="en-US" dirty="0"/>
          </a:p>
          <a:p>
            <a:r>
              <a:rPr lang="en-US" dirty="0">
                <a:hlinkClick r:id="rId8"/>
              </a:rPr>
              <a:t>“Color-Blind Options”</a:t>
            </a:r>
            <a:endParaRPr lang="en-US" dirty="0"/>
          </a:p>
          <a:p>
            <a:r>
              <a:rPr lang="en-US" dirty="0">
                <a:hlinkClick r:id="rId9"/>
              </a:rPr>
              <a:t>“High-contrast Target Reticle”</a:t>
            </a:r>
            <a:endParaRPr lang="en-US" dirty="0"/>
          </a:p>
          <a:p>
            <a:r>
              <a:rPr lang="en-US" dirty="0">
                <a:hlinkClick r:id="rId10"/>
              </a:rPr>
              <a:t>“Enemy Marking”</a:t>
            </a:r>
            <a:endParaRPr lang="en-US" dirty="0"/>
          </a:p>
          <a:p>
            <a:r>
              <a:rPr lang="en-US" dirty="0">
                <a:hlinkClick r:id="rId11"/>
              </a:rPr>
              <a:t>“Map Recoloring Options / Alternative Views”</a:t>
            </a:r>
            <a:endParaRPr lang="en-US" dirty="0"/>
          </a:p>
          <a:p>
            <a:endParaRPr lang="en-US" dirty="0"/>
          </a:p>
          <a:p>
            <a:pPr marL="0" indent="0">
              <a:buNone/>
            </a:pPr>
            <a:endParaRPr lang="en-US" dirty="0"/>
          </a:p>
        </p:txBody>
      </p:sp>
      <p:sp>
        <p:nvSpPr>
          <p:cNvPr id="7" name="Footer Placeholder 6">
            <a:extLst>
              <a:ext uri="{FF2B5EF4-FFF2-40B4-BE49-F238E27FC236}">
                <a16:creationId xmlns:a16="http://schemas.microsoft.com/office/drawing/2014/main" id="{99230EAB-6566-40BD-A95F-8CCC13337ADA}"/>
              </a:ext>
            </a:extLst>
          </p:cNvPr>
          <p:cNvSpPr>
            <a:spLocks noGrp="1"/>
          </p:cNvSpPr>
          <p:nvPr>
            <p:ph type="ftr" sz="quarter" idx="11"/>
          </p:nvPr>
        </p:nvSpPr>
        <p:spPr/>
        <p:txBody>
          <a:bodyPr/>
          <a:lstStyle/>
          <a:p>
            <a:r>
              <a:rPr lang="en-US" dirty="0"/>
              <a:t>Creative Commons </a:t>
            </a:r>
            <a:r>
              <a:rPr lang="en-US" dirty="0" err="1"/>
              <a:t>LicenseThis</a:t>
            </a:r>
            <a:r>
              <a:rPr lang="en-US" dirty="0"/>
              <a:t> work is licensed under a Creative Commons Attribution-</a:t>
            </a:r>
            <a:r>
              <a:rPr lang="en-US" dirty="0" err="1"/>
              <a:t>NonCommercial</a:t>
            </a:r>
            <a:r>
              <a:rPr lang="en-US" dirty="0"/>
              <a:t>-</a:t>
            </a:r>
            <a:r>
              <a:rPr lang="en-US" dirty="0" err="1"/>
              <a:t>ShareAlike</a:t>
            </a:r>
            <a:r>
              <a:rPr lang="en-US" dirty="0"/>
              <a:t> 4.0 International License</a:t>
            </a:r>
          </a:p>
        </p:txBody>
      </p:sp>
    </p:spTree>
    <p:extLst>
      <p:ext uri="{BB962C8B-B14F-4D97-AF65-F5344CB8AC3E}">
        <p14:creationId xmlns:p14="http://schemas.microsoft.com/office/powerpoint/2010/main" val="762495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2AA2-6DDC-49DC-A726-E7B5A2AD891E}"/>
              </a:ext>
            </a:extLst>
          </p:cNvPr>
          <p:cNvSpPr>
            <a:spLocks noGrp="1"/>
          </p:cNvSpPr>
          <p:nvPr>
            <p:ph type="title"/>
          </p:nvPr>
        </p:nvSpPr>
        <p:spPr/>
        <p:txBody>
          <a:bodyPr/>
          <a:lstStyle/>
          <a:p>
            <a:r>
              <a:rPr lang="en-US" dirty="0"/>
              <a:t>Types of Techniques</a:t>
            </a:r>
          </a:p>
        </p:txBody>
      </p:sp>
      <p:sp>
        <p:nvSpPr>
          <p:cNvPr id="3" name="Text Placeholder 2">
            <a:extLst>
              <a:ext uri="{FF2B5EF4-FFF2-40B4-BE49-F238E27FC236}">
                <a16:creationId xmlns:a16="http://schemas.microsoft.com/office/drawing/2014/main" id="{90269F9C-5AD1-41D7-9DDF-F14336A30093}"/>
              </a:ext>
            </a:extLst>
          </p:cNvPr>
          <p:cNvSpPr>
            <a:spLocks noGrp="1"/>
          </p:cNvSpPr>
          <p:nvPr>
            <p:ph idx="1"/>
          </p:nvPr>
        </p:nvSpPr>
        <p:spPr/>
        <p:txBody>
          <a:bodyPr/>
          <a:lstStyle/>
          <a:p>
            <a:pPr marL="514350" indent="-514350">
              <a:buFont typeface="+mj-lt"/>
              <a:buAutoNum type="arabicPeriod"/>
            </a:pPr>
            <a:r>
              <a:rPr lang="en-US" dirty="0"/>
              <a:t>Default Design: Incorporate solutions into the design</a:t>
            </a:r>
          </a:p>
          <a:p>
            <a:pPr marL="514350" indent="-514350">
              <a:buFont typeface="+mj-lt"/>
              <a:buAutoNum type="arabicPeriod"/>
            </a:pPr>
            <a:r>
              <a:rPr lang="en-US" dirty="0"/>
              <a:t>Color-blind Mode(s): For example, a color blind mode where symbols are used instead of color</a:t>
            </a:r>
          </a:p>
          <a:p>
            <a:pPr marL="514350" indent="-514350">
              <a:buFont typeface="+mj-lt"/>
              <a:buAutoNum type="arabicPeriod"/>
            </a:pPr>
            <a:r>
              <a:rPr lang="en-US" dirty="0"/>
              <a:t>Customization Options: For example, letting the player choose the colors for key items</a:t>
            </a:r>
          </a:p>
        </p:txBody>
      </p:sp>
      <p:sp>
        <p:nvSpPr>
          <p:cNvPr id="7" name="Footer Placeholder 6">
            <a:extLst>
              <a:ext uri="{FF2B5EF4-FFF2-40B4-BE49-F238E27FC236}">
                <a16:creationId xmlns:a16="http://schemas.microsoft.com/office/drawing/2014/main" id="{869D673E-56D7-4C3F-A053-ACB298C9E92D}"/>
              </a:ext>
            </a:extLst>
          </p:cNvPr>
          <p:cNvSpPr>
            <a:spLocks noGrp="1"/>
          </p:cNvSpPr>
          <p:nvPr>
            <p:ph type="ftr" sz="quarter" idx="11"/>
          </p:nvPr>
        </p:nvSpPr>
        <p:spPr/>
        <p:txBody>
          <a:bodyPr/>
          <a:lstStyle/>
          <a:p>
            <a:r>
              <a:rPr lang="en-US" dirty="0"/>
              <a:t>Creative Commons </a:t>
            </a:r>
            <a:r>
              <a:rPr lang="en-US" dirty="0" err="1"/>
              <a:t>LicenseThis</a:t>
            </a:r>
            <a:r>
              <a:rPr lang="en-US" dirty="0"/>
              <a:t> work is licensed under a Creative Commons Attribution-</a:t>
            </a:r>
            <a:r>
              <a:rPr lang="en-US" dirty="0" err="1"/>
              <a:t>NonCommercial</a:t>
            </a:r>
            <a:r>
              <a:rPr lang="en-US" dirty="0"/>
              <a:t>-</a:t>
            </a:r>
            <a:r>
              <a:rPr lang="en-US" dirty="0" err="1"/>
              <a:t>ShareAlike</a:t>
            </a:r>
            <a:r>
              <a:rPr lang="en-US" dirty="0"/>
              <a:t> 4.0 International License</a:t>
            </a:r>
          </a:p>
          <a:p>
            <a:endParaRPr lang="en-US" dirty="0"/>
          </a:p>
        </p:txBody>
      </p:sp>
    </p:spTree>
    <p:extLst>
      <p:ext uri="{BB962C8B-B14F-4D97-AF65-F5344CB8AC3E}">
        <p14:creationId xmlns:p14="http://schemas.microsoft.com/office/powerpoint/2010/main" val="2048771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BB64AA-FB24-4979-A20C-AA734C0094EA}"/>
              </a:ext>
            </a:extLst>
          </p:cNvPr>
          <p:cNvSpPr>
            <a:spLocks noGrp="1"/>
          </p:cNvSpPr>
          <p:nvPr>
            <p:ph type="ctrTitle"/>
          </p:nvPr>
        </p:nvSpPr>
        <p:spPr/>
        <p:txBody>
          <a:bodyPr/>
          <a:lstStyle/>
          <a:p>
            <a:r>
              <a:rPr lang="en-US" dirty="0"/>
              <a:t>1. Default Design</a:t>
            </a:r>
          </a:p>
        </p:txBody>
      </p:sp>
      <p:sp>
        <p:nvSpPr>
          <p:cNvPr id="9" name="Subtitle 8">
            <a:extLst>
              <a:ext uri="{FF2B5EF4-FFF2-40B4-BE49-F238E27FC236}">
                <a16:creationId xmlns:a16="http://schemas.microsoft.com/office/drawing/2014/main" id="{B5B2E600-32FF-4309-ACA9-86F20D4C6FDB}"/>
              </a:ext>
            </a:extLst>
          </p:cNvPr>
          <p:cNvSpPr>
            <a:spLocks noGrp="1"/>
          </p:cNvSpPr>
          <p:nvPr>
            <p:ph type="subTitle" idx="1"/>
          </p:nvPr>
        </p:nvSpPr>
        <p:spPr/>
        <p:txBody>
          <a:bodyPr/>
          <a:lstStyle/>
          <a:p>
            <a:r>
              <a:rPr lang="en-US" dirty="0"/>
              <a:t>Advantage: Users don’t have to select special options</a:t>
            </a:r>
          </a:p>
        </p:txBody>
      </p:sp>
      <p:sp>
        <p:nvSpPr>
          <p:cNvPr id="7" name="Footer Placeholder 6">
            <a:extLst>
              <a:ext uri="{FF2B5EF4-FFF2-40B4-BE49-F238E27FC236}">
                <a16:creationId xmlns:a16="http://schemas.microsoft.com/office/drawing/2014/main" id="{3AA98B93-60FA-4466-BFA1-C64FF0D0E554}"/>
              </a:ext>
            </a:extLst>
          </p:cNvPr>
          <p:cNvSpPr>
            <a:spLocks noGrp="1"/>
          </p:cNvSpPr>
          <p:nvPr>
            <p:ph type="ftr" sz="quarter" idx="11"/>
          </p:nvPr>
        </p:nvSpPr>
        <p:spPr/>
        <p:txBody>
          <a:bodyPr/>
          <a:lstStyle/>
          <a:p>
            <a:r>
              <a:rPr lang="en-US" dirty="0"/>
              <a:t>Creative Commons </a:t>
            </a:r>
            <a:r>
              <a:rPr lang="en-US" dirty="0" err="1"/>
              <a:t>LicenseThis</a:t>
            </a:r>
            <a:r>
              <a:rPr lang="en-US" dirty="0"/>
              <a:t> work is licensed under a Creative Commons Attribution-</a:t>
            </a:r>
            <a:r>
              <a:rPr lang="en-US" dirty="0" err="1"/>
              <a:t>NonCommercial</a:t>
            </a:r>
            <a:r>
              <a:rPr lang="en-US" dirty="0"/>
              <a:t>-</a:t>
            </a:r>
            <a:r>
              <a:rPr lang="en-US" dirty="0" err="1"/>
              <a:t>ShareAlike</a:t>
            </a:r>
            <a:r>
              <a:rPr lang="en-US" dirty="0"/>
              <a:t> 4.0 International License</a:t>
            </a:r>
          </a:p>
          <a:p>
            <a:endParaRPr lang="en-US" dirty="0"/>
          </a:p>
        </p:txBody>
      </p:sp>
    </p:spTree>
    <p:extLst>
      <p:ext uri="{BB962C8B-B14F-4D97-AF65-F5344CB8AC3E}">
        <p14:creationId xmlns:p14="http://schemas.microsoft.com/office/powerpoint/2010/main" val="2082134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71DAF-DB14-46AD-A9C2-487DBC18C57C}"/>
              </a:ext>
            </a:extLst>
          </p:cNvPr>
          <p:cNvSpPr>
            <a:spLocks noGrp="1"/>
          </p:cNvSpPr>
          <p:nvPr>
            <p:ph type="title"/>
          </p:nvPr>
        </p:nvSpPr>
        <p:spPr>
          <a:xfrm>
            <a:off x="839788" y="365126"/>
            <a:ext cx="10515600" cy="823912"/>
          </a:xfrm>
        </p:spPr>
        <p:txBody>
          <a:bodyPr>
            <a:normAutofit/>
          </a:bodyPr>
          <a:lstStyle/>
          <a:p>
            <a:r>
              <a:rPr lang="en-US" dirty="0"/>
              <a:t>Labels</a:t>
            </a:r>
          </a:p>
        </p:txBody>
      </p:sp>
      <p:sp>
        <p:nvSpPr>
          <p:cNvPr id="5" name="Text Placeholder 4">
            <a:extLst>
              <a:ext uri="{FF2B5EF4-FFF2-40B4-BE49-F238E27FC236}">
                <a16:creationId xmlns:a16="http://schemas.microsoft.com/office/drawing/2014/main" id="{48CEBD9C-2E09-4807-9821-A40733086DA3}"/>
              </a:ext>
            </a:extLst>
          </p:cNvPr>
          <p:cNvSpPr>
            <a:spLocks noGrp="1"/>
          </p:cNvSpPr>
          <p:nvPr>
            <p:ph type="body" idx="1"/>
          </p:nvPr>
        </p:nvSpPr>
        <p:spPr>
          <a:xfrm>
            <a:off x="938212" y="1136775"/>
            <a:ext cx="5157787" cy="823912"/>
          </a:xfrm>
        </p:spPr>
        <p:txBody>
          <a:bodyPr>
            <a:normAutofit fontScale="92500"/>
          </a:bodyPr>
          <a:lstStyle/>
          <a:p>
            <a:r>
              <a:rPr lang="en-US" i="1" dirty="0"/>
              <a:t>Fortnight</a:t>
            </a:r>
            <a:r>
              <a:rPr lang="en-US" dirty="0"/>
              <a:t> uses Pop-up Windows to Label Color-Coded Weapons</a:t>
            </a:r>
          </a:p>
        </p:txBody>
      </p:sp>
      <p:pic>
        <p:nvPicPr>
          <p:cNvPr id="8" name="Picture 7" descr="A black gun with a green glow and a black gun with a blue glow: When the gun with the green glow is focused, a popup window appears indicating this is an uncommon assault rifle with two stars.">
            <a:extLst>
              <a:ext uri="{FF2B5EF4-FFF2-40B4-BE49-F238E27FC236}">
                <a16:creationId xmlns:a16="http://schemas.microsoft.com/office/drawing/2014/main" id="{345B6D76-0751-4967-8376-8A05D968C386}"/>
              </a:ext>
            </a:extLst>
          </p:cNvPr>
          <p:cNvPicPr>
            <a:picLocks noChangeAspect="1"/>
          </p:cNvPicPr>
          <p:nvPr/>
        </p:nvPicPr>
        <p:blipFill>
          <a:blip r:embed="rId3"/>
          <a:stretch>
            <a:fillRect/>
          </a:stretch>
        </p:blipFill>
        <p:spPr>
          <a:xfrm>
            <a:off x="1009343" y="2072610"/>
            <a:ext cx="3700309" cy="1926114"/>
          </a:xfrm>
          <a:prstGeom prst="rect">
            <a:avLst/>
          </a:prstGeom>
        </p:spPr>
      </p:pic>
      <p:pic>
        <p:nvPicPr>
          <p:cNvPr id="9" name="Picture 8" descr="A black gun with a green glow and a black gun with a blue glow: When the gun with the blue glow is focused, a popup window appears indicating this is a rare assault rifle with three stars.">
            <a:extLst>
              <a:ext uri="{FF2B5EF4-FFF2-40B4-BE49-F238E27FC236}">
                <a16:creationId xmlns:a16="http://schemas.microsoft.com/office/drawing/2014/main" id="{8664825C-C107-4F99-A235-64A084CBADE7}"/>
              </a:ext>
            </a:extLst>
          </p:cNvPr>
          <p:cNvPicPr>
            <a:picLocks noChangeAspect="1"/>
          </p:cNvPicPr>
          <p:nvPr/>
        </p:nvPicPr>
        <p:blipFill>
          <a:blip r:embed="rId4"/>
          <a:stretch>
            <a:fillRect/>
          </a:stretch>
        </p:blipFill>
        <p:spPr>
          <a:xfrm>
            <a:off x="1009343" y="4238615"/>
            <a:ext cx="3700309" cy="2117458"/>
          </a:xfrm>
          <a:prstGeom prst="rect">
            <a:avLst/>
          </a:prstGeom>
        </p:spPr>
      </p:pic>
      <p:sp>
        <p:nvSpPr>
          <p:cNvPr id="6" name="Text Placeholder 5">
            <a:extLst>
              <a:ext uri="{FF2B5EF4-FFF2-40B4-BE49-F238E27FC236}">
                <a16:creationId xmlns:a16="http://schemas.microsoft.com/office/drawing/2014/main" id="{45A11698-DF23-4EFA-9384-C0FB439CAA21}"/>
              </a:ext>
            </a:extLst>
          </p:cNvPr>
          <p:cNvSpPr>
            <a:spLocks noGrp="1"/>
          </p:cNvSpPr>
          <p:nvPr>
            <p:ph type="body" sz="quarter" idx="3"/>
          </p:nvPr>
        </p:nvSpPr>
        <p:spPr>
          <a:xfrm>
            <a:off x="6270624" y="1136775"/>
            <a:ext cx="5183188" cy="823912"/>
          </a:xfrm>
        </p:spPr>
        <p:txBody>
          <a:bodyPr>
            <a:normAutofit fontScale="92500"/>
          </a:bodyPr>
          <a:lstStyle/>
          <a:p>
            <a:r>
              <a:rPr lang="en-US" i="1" dirty="0"/>
              <a:t>Agar.io </a:t>
            </a:r>
            <a:r>
              <a:rPr lang="en-US" dirty="0"/>
              <a:t>uses labels in addition to colors to show which circles belong to which players</a:t>
            </a:r>
          </a:p>
        </p:txBody>
      </p:sp>
      <p:pic>
        <p:nvPicPr>
          <p:cNvPr id="10" name="Picture 9" descr="One large circle with a scary green face on it is labelled &quot;L'AMORE&quot;.  Eight small red circles clustered together are each labelled &quot;igda&quot;.">
            <a:extLst>
              <a:ext uri="{FF2B5EF4-FFF2-40B4-BE49-F238E27FC236}">
                <a16:creationId xmlns:a16="http://schemas.microsoft.com/office/drawing/2014/main" id="{92E85E40-8153-47F6-8E64-9761D754ECE4}"/>
              </a:ext>
            </a:extLst>
          </p:cNvPr>
          <p:cNvPicPr>
            <a:picLocks noChangeAspect="1"/>
          </p:cNvPicPr>
          <p:nvPr/>
        </p:nvPicPr>
        <p:blipFill>
          <a:blip r:embed="rId5"/>
          <a:stretch>
            <a:fillRect/>
          </a:stretch>
        </p:blipFill>
        <p:spPr>
          <a:xfrm>
            <a:off x="6338860" y="2072610"/>
            <a:ext cx="3629079" cy="4069172"/>
          </a:xfrm>
          <a:prstGeom prst="rect">
            <a:avLst/>
          </a:prstGeom>
        </p:spPr>
      </p:pic>
      <p:sp>
        <p:nvSpPr>
          <p:cNvPr id="4" name="Footer Placeholder 3">
            <a:extLst>
              <a:ext uri="{FF2B5EF4-FFF2-40B4-BE49-F238E27FC236}">
                <a16:creationId xmlns:a16="http://schemas.microsoft.com/office/drawing/2014/main" id="{D17FAF49-7B74-4EC9-8F5D-BE5FD0CA9E5C}"/>
              </a:ext>
            </a:extLst>
          </p:cNvPr>
          <p:cNvSpPr>
            <a:spLocks noGrp="1"/>
          </p:cNvSpPr>
          <p:nvPr>
            <p:ph type="ftr" sz="quarter" idx="11"/>
          </p:nvPr>
        </p:nvSpPr>
        <p:spPr/>
        <p:txBody>
          <a:bodyPr/>
          <a:lstStyle/>
          <a:p>
            <a:r>
              <a:rPr lang="en-GB"/>
              <a:t>Creative Commons License
This work is licensed under a Creative Commons Attribution-NonCommercial-ShareAlike 4.0 International License</a:t>
            </a:r>
            <a:endParaRPr lang="en-US" dirty="0"/>
          </a:p>
        </p:txBody>
      </p:sp>
    </p:spTree>
    <p:extLst>
      <p:ext uri="{BB962C8B-B14F-4D97-AF65-F5344CB8AC3E}">
        <p14:creationId xmlns:p14="http://schemas.microsoft.com/office/powerpoint/2010/main" val="1138121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71DAF-DB14-46AD-A9C2-487DBC18C57C}"/>
              </a:ext>
            </a:extLst>
          </p:cNvPr>
          <p:cNvSpPr>
            <a:spLocks noGrp="1"/>
          </p:cNvSpPr>
          <p:nvPr>
            <p:ph type="title"/>
          </p:nvPr>
        </p:nvSpPr>
        <p:spPr>
          <a:xfrm>
            <a:off x="839788" y="365126"/>
            <a:ext cx="10515600" cy="823912"/>
          </a:xfrm>
        </p:spPr>
        <p:txBody>
          <a:bodyPr>
            <a:normAutofit/>
          </a:bodyPr>
          <a:lstStyle/>
          <a:p>
            <a:r>
              <a:rPr lang="en-US" dirty="0"/>
              <a:t>Other Visual Symbols</a:t>
            </a:r>
          </a:p>
        </p:txBody>
      </p:sp>
      <p:sp>
        <p:nvSpPr>
          <p:cNvPr id="5" name="Text Placeholder 4">
            <a:extLst>
              <a:ext uri="{FF2B5EF4-FFF2-40B4-BE49-F238E27FC236}">
                <a16:creationId xmlns:a16="http://schemas.microsoft.com/office/drawing/2014/main" id="{48CEBD9C-2E09-4807-9821-A40733086DA3}"/>
              </a:ext>
            </a:extLst>
          </p:cNvPr>
          <p:cNvSpPr>
            <a:spLocks noGrp="1"/>
          </p:cNvSpPr>
          <p:nvPr>
            <p:ph type="body" idx="1"/>
          </p:nvPr>
        </p:nvSpPr>
        <p:spPr>
          <a:xfrm>
            <a:off x="938212" y="1136775"/>
            <a:ext cx="5157787" cy="823912"/>
          </a:xfrm>
        </p:spPr>
        <p:txBody>
          <a:bodyPr/>
          <a:lstStyle/>
          <a:p>
            <a:r>
              <a:rPr lang="en-US" i="1" dirty="0"/>
              <a:t>Fortnight</a:t>
            </a:r>
            <a:r>
              <a:rPr lang="en-US" dirty="0"/>
              <a:t> uses a symbol instead of color to differentiate friendly avatars</a:t>
            </a:r>
          </a:p>
        </p:txBody>
      </p:sp>
      <p:pic>
        <p:nvPicPr>
          <p:cNvPr id="7" name="Picture 6" descr="Outdoor landscape with a person in the distance. Above the person, and even larger than the person, is a white V shape.">
            <a:extLst>
              <a:ext uri="{FF2B5EF4-FFF2-40B4-BE49-F238E27FC236}">
                <a16:creationId xmlns:a16="http://schemas.microsoft.com/office/drawing/2014/main" id="{CA785EC6-78AA-4230-A62C-E7A539318DFD}"/>
              </a:ext>
            </a:extLst>
          </p:cNvPr>
          <p:cNvPicPr>
            <a:picLocks noChangeAspect="1"/>
          </p:cNvPicPr>
          <p:nvPr/>
        </p:nvPicPr>
        <p:blipFill>
          <a:blip r:embed="rId3"/>
          <a:stretch>
            <a:fillRect/>
          </a:stretch>
        </p:blipFill>
        <p:spPr>
          <a:xfrm>
            <a:off x="938212" y="2151479"/>
            <a:ext cx="3967316" cy="3107731"/>
          </a:xfrm>
          <a:prstGeom prst="rect">
            <a:avLst/>
          </a:prstGeom>
        </p:spPr>
      </p:pic>
      <p:sp>
        <p:nvSpPr>
          <p:cNvPr id="6" name="Text Placeholder 5">
            <a:extLst>
              <a:ext uri="{FF2B5EF4-FFF2-40B4-BE49-F238E27FC236}">
                <a16:creationId xmlns:a16="http://schemas.microsoft.com/office/drawing/2014/main" id="{45A11698-DF23-4EFA-9384-C0FB439CAA21}"/>
              </a:ext>
            </a:extLst>
          </p:cNvPr>
          <p:cNvSpPr>
            <a:spLocks noGrp="1"/>
          </p:cNvSpPr>
          <p:nvPr>
            <p:ph type="body" sz="quarter" idx="3"/>
          </p:nvPr>
        </p:nvSpPr>
        <p:spPr>
          <a:xfrm>
            <a:off x="6270624" y="1136775"/>
            <a:ext cx="5183188" cy="823912"/>
          </a:xfrm>
        </p:spPr>
        <p:txBody>
          <a:bodyPr/>
          <a:lstStyle/>
          <a:p>
            <a:r>
              <a:rPr lang="en-US" i="1" dirty="0"/>
              <a:t>Fortnight</a:t>
            </a:r>
            <a:r>
              <a:rPr lang="en-US" dirty="0"/>
              <a:t> uses stars in addition to color to indicate weapon quality</a:t>
            </a:r>
          </a:p>
        </p:txBody>
      </p:sp>
      <p:pic>
        <p:nvPicPr>
          <p:cNvPr id="3" name="Picture 2" descr="The Equipment panel from Fortnight showing two identical black machine guns. One of these guns is shown over a green background and one is shown over a grey background. In addition, though, the one over a green backgound has 2 stars and the one over a grey background has 1 star.">
            <a:extLst>
              <a:ext uri="{FF2B5EF4-FFF2-40B4-BE49-F238E27FC236}">
                <a16:creationId xmlns:a16="http://schemas.microsoft.com/office/drawing/2014/main" id="{C0BF9011-6499-492F-9214-C9CF442FF840}"/>
              </a:ext>
            </a:extLst>
          </p:cNvPr>
          <p:cNvPicPr>
            <a:picLocks noChangeAspect="1"/>
          </p:cNvPicPr>
          <p:nvPr/>
        </p:nvPicPr>
        <p:blipFill>
          <a:blip r:embed="rId4"/>
          <a:stretch>
            <a:fillRect/>
          </a:stretch>
        </p:blipFill>
        <p:spPr>
          <a:xfrm>
            <a:off x="6270624" y="2151479"/>
            <a:ext cx="5467350" cy="1714500"/>
          </a:xfrm>
          <a:prstGeom prst="rect">
            <a:avLst/>
          </a:prstGeom>
        </p:spPr>
      </p:pic>
      <p:sp>
        <p:nvSpPr>
          <p:cNvPr id="4" name="Footer Placeholder 3">
            <a:extLst>
              <a:ext uri="{FF2B5EF4-FFF2-40B4-BE49-F238E27FC236}">
                <a16:creationId xmlns:a16="http://schemas.microsoft.com/office/drawing/2014/main" id="{D17FAF49-7B74-4EC9-8F5D-BE5FD0CA9E5C}"/>
              </a:ext>
            </a:extLst>
          </p:cNvPr>
          <p:cNvSpPr>
            <a:spLocks noGrp="1"/>
          </p:cNvSpPr>
          <p:nvPr>
            <p:ph type="ftr" sz="quarter" idx="11"/>
          </p:nvPr>
        </p:nvSpPr>
        <p:spPr/>
        <p:txBody>
          <a:bodyPr/>
          <a:lstStyle/>
          <a:p>
            <a:r>
              <a:rPr lang="en-GB"/>
              <a:t>Creative Commons License
This work is licensed under a Creative Commons Attribution-NonCommercial-ShareAlike 4.0 International License</a:t>
            </a:r>
            <a:endParaRPr lang="en-US" dirty="0"/>
          </a:p>
        </p:txBody>
      </p:sp>
    </p:spTree>
    <p:extLst>
      <p:ext uri="{BB962C8B-B14F-4D97-AF65-F5344CB8AC3E}">
        <p14:creationId xmlns:p14="http://schemas.microsoft.com/office/powerpoint/2010/main" val="3809818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71DAF-DB14-46AD-A9C2-487DBC18C57C}"/>
              </a:ext>
            </a:extLst>
          </p:cNvPr>
          <p:cNvSpPr>
            <a:spLocks noGrp="1"/>
          </p:cNvSpPr>
          <p:nvPr>
            <p:ph type="title"/>
          </p:nvPr>
        </p:nvSpPr>
        <p:spPr>
          <a:xfrm>
            <a:off x="839788" y="457200"/>
            <a:ext cx="5718175" cy="1600200"/>
          </a:xfrm>
        </p:spPr>
        <p:txBody>
          <a:bodyPr>
            <a:noAutofit/>
          </a:bodyPr>
          <a:lstStyle/>
          <a:p>
            <a:r>
              <a:rPr lang="en-US" sz="4000" dirty="0"/>
              <a:t>Technique: Differing Shapes &amp;/or Textures</a:t>
            </a:r>
          </a:p>
        </p:txBody>
      </p:sp>
      <p:pic>
        <p:nvPicPr>
          <p:cNvPr id="6" name="Picture 5" descr="A grid of jewels resembling the type of stud that might be found on clothing. In addition to varying colors, the shapes vary: triangles, circles, diamonds, squares.">
            <a:extLst>
              <a:ext uri="{FF2B5EF4-FFF2-40B4-BE49-F238E27FC236}">
                <a16:creationId xmlns:a16="http://schemas.microsoft.com/office/drawing/2014/main" id="{B42D5D6C-9C51-40A0-9E62-F428D6492271}"/>
              </a:ext>
            </a:extLst>
          </p:cNvPr>
          <p:cNvPicPr>
            <a:picLocks noChangeAspect="1"/>
          </p:cNvPicPr>
          <p:nvPr/>
        </p:nvPicPr>
        <p:blipFill>
          <a:blip r:embed="rId3"/>
          <a:stretch>
            <a:fillRect/>
          </a:stretch>
        </p:blipFill>
        <p:spPr>
          <a:xfrm>
            <a:off x="7087238" y="733472"/>
            <a:ext cx="3933187" cy="5224415"/>
          </a:xfrm>
          <a:prstGeom prst="rect">
            <a:avLst/>
          </a:prstGeom>
        </p:spPr>
      </p:pic>
      <p:sp>
        <p:nvSpPr>
          <p:cNvPr id="7" name="Content Placeholder 6">
            <a:extLst>
              <a:ext uri="{FF2B5EF4-FFF2-40B4-BE49-F238E27FC236}">
                <a16:creationId xmlns:a16="http://schemas.microsoft.com/office/drawing/2014/main" id="{0A28847C-4D3D-4FC8-A7B4-1E4BE7850BB6}"/>
              </a:ext>
            </a:extLst>
          </p:cNvPr>
          <p:cNvSpPr>
            <a:spLocks noGrp="1"/>
          </p:cNvSpPr>
          <p:nvPr>
            <p:ph idx="1"/>
          </p:nvPr>
        </p:nvSpPr>
        <p:spPr>
          <a:xfrm>
            <a:off x="892175" y="2300287"/>
            <a:ext cx="5665788" cy="3813175"/>
          </a:xfrm>
        </p:spPr>
        <p:txBody>
          <a:bodyPr/>
          <a:lstStyle/>
          <a:p>
            <a:r>
              <a:rPr lang="en-US" i="1" dirty="0"/>
              <a:t>Bejeweled Stars</a:t>
            </a:r>
            <a:r>
              <a:rPr lang="en-US" dirty="0"/>
              <a:t>’ native design</a:t>
            </a:r>
          </a:p>
          <a:p>
            <a:r>
              <a:rPr lang="en-US" dirty="0"/>
              <a:t>Different Shapes</a:t>
            </a:r>
          </a:p>
          <a:p>
            <a:r>
              <a:rPr lang="en-US" dirty="0"/>
              <a:t>If shape is the same, texture is very different:</a:t>
            </a:r>
          </a:p>
        </p:txBody>
      </p:sp>
      <p:pic>
        <p:nvPicPr>
          <p:cNvPr id="9" name="Picture 8" descr="The green and white gems are both circles, but the green gem has a smaller faces and an obvious line across the center horizontally, while the white has a hexagon in the center.">
            <a:extLst>
              <a:ext uri="{FF2B5EF4-FFF2-40B4-BE49-F238E27FC236}">
                <a16:creationId xmlns:a16="http://schemas.microsoft.com/office/drawing/2014/main" id="{CA71F445-CCFB-4FE1-847C-18F4E5767B04}"/>
              </a:ext>
            </a:extLst>
          </p:cNvPr>
          <p:cNvPicPr>
            <a:picLocks noChangeAspect="1"/>
          </p:cNvPicPr>
          <p:nvPr/>
        </p:nvPicPr>
        <p:blipFill>
          <a:blip r:embed="rId4"/>
          <a:stretch>
            <a:fillRect/>
          </a:stretch>
        </p:blipFill>
        <p:spPr>
          <a:xfrm>
            <a:off x="1171575" y="4519612"/>
            <a:ext cx="2733675" cy="1438275"/>
          </a:xfrm>
          <a:prstGeom prst="rect">
            <a:avLst/>
          </a:prstGeom>
        </p:spPr>
      </p:pic>
      <p:sp>
        <p:nvSpPr>
          <p:cNvPr id="4" name="Footer Placeholder 3">
            <a:extLst>
              <a:ext uri="{FF2B5EF4-FFF2-40B4-BE49-F238E27FC236}">
                <a16:creationId xmlns:a16="http://schemas.microsoft.com/office/drawing/2014/main" id="{D17FAF49-7B74-4EC9-8F5D-BE5FD0CA9E5C}"/>
              </a:ext>
            </a:extLst>
          </p:cNvPr>
          <p:cNvSpPr>
            <a:spLocks noGrp="1"/>
          </p:cNvSpPr>
          <p:nvPr>
            <p:ph type="ftr" sz="quarter" idx="11"/>
          </p:nvPr>
        </p:nvSpPr>
        <p:spPr/>
        <p:txBody>
          <a:bodyPr/>
          <a:lstStyle/>
          <a:p>
            <a:r>
              <a:rPr lang="en-GB"/>
              <a:t>Creative Commons License
This work is licensed under a Creative Commons Attribution-NonCommercial-ShareAlike 4.0 International License</a:t>
            </a:r>
            <a:endParaRPr lang="en-US" dirty="0"/>
          </a:p>
        </p:txBody>
      </p:sp>
    </p:spTree>
    <p:extLst>
      <p:ext uri="{BB962C8B-B14F-4D97-AF65-F5344CB8AC3E}">
        <p14:creationId xmlns:p14="http://schemas.microsoft.com/office/powerpoint/2010/main" val="3906150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F10F3-5C07-403D-8906-88E0166BFD63}"/>
              </a:ext>
            </a:extLst>
          </p:cNvPr>
          <p:cNvSpPr>
            <a:spLocks noGrp="1"/>
          </p:cNvSpPr>
          <p:nvPr>
            <p:ph type="title"/>
          </p:nvPr>
        </p:nvSpPr>
        <p:spPr/>
        <p:txBody>
          <a:bodyPr/>
          <a:lstStyle/>
          <a:p>
            <a:r>
              <a:rPr lang="en-US" dirty="0"/>
              <a:t>Accessibility of this Presentation</a:t>
            </a:r>
          </a:p>
        </p:txBody>
      </p:sp>
      <p:sp>
        <p:nvSpPr>
          <p:cNvPr id="3" name="Subtitle 2">
            <a:extLst>
              <a:ext uri="{FF2B5EF4-FFF2-40B4-BE49-F238E27FC236}">
                <a16:creationId xmlns:a16="http://schemas.microsoft.com/office/drawing/2014/main" id="{3F6EF432-F3C2-41E1-9C4D-E3BF22617C6B}"/>
              </a:ext>
            </a:extLst>
          </p:cNvPr>
          <p:cNvSpPr>
            <a:spLocks noGrp="1"/>
          </p:cNvSpPr>
          <p:nvPr>
            <p:ph idx="1"/>
          </p:nvPr>
        </p:nvSpPr>
        <p:spPr/>
        <p:txBody>
          <a:bodyPr>
            <a:normAutofit/>
          </a:bodyPr>
          <a:lstStyle/>
          <a:p>
            <a:pPr marL="0" indent="0" algn="ctr">
              <a:spcAft>
                <a:spcPts val="1200"/>
              </a:spcAft>
              <a:buNone/>
            </a:pPr>
            <a:r>
              <a:rPr lang="en-US" sz="3000" dirty="0"/>
              <a:t>This presentation has been developed with accessibility of the presentation itself in mind.</a:t>
            </a:r>
          </a:p>
          <a:p>
            <a:pPr marL="0" indent="0" algn="ctr">
              <a:spcAft>
                <a:spcPts val="1200"/>
              </a:spcAft>
              <a:buNone/>
            </a:pPr>
            <a:r>
              <a:rPr lang="en-US" sz="3000" dirty="0"/>
              <a:t> When editing the presentation the two most important steps to take to maintain accessibility are making sure the alt-text still makes sense and making sure the reading order is still correct. </a:t>
            </a:r>
          </a:p>
          <a:p>
            <a:pPr marL="0" indent="0" algn="ctr">
              <a:spcAft>
                <a:spcPts val="1200"/>
              </a:spcAft>
              <a:buNone/>
            </a:pPr>
            <a:r>
              <a:rPr lang="en-US" sz="3000" dirty="0"/>
              <a:t>For information on how to do this, </a:t>
            </a:r>
            <a:br>
              <a:rPr lang="en-US" sz="3000" dirty="0"/>
            </a:br>
            <a:r>
              <a:rPr lang="en-US" sz="3000" dirty="0">
                <a:hlinkClick r:id="rId3"/>
              </a:rPr>
              <a:t>visit this Microsoft Support Topic</a:t>
            </a:r>
            <a:r>
              <a:rPr lang="en-US" sz="3000" dirty="0"/>
              <a:t>.</a:t>
            </a:r>
          </a:p>
          <a:p>
            <a:endParaRPr lang="en-US" dirty="0"/>
          </a:p>
          <a:p>
            <a:endParaRPr lang="en-US" dirty="0"/>
          </a:p>
          <a:p>
            <a:endParaRPr lang="en-US" dirty="0"/>
          </a:p>
        </p:txBody>
      </p:sp>
      <p:sp>
        <p:nvSpPr>
          <p:cNvPr id="8" name="Footer Placeholder 7">
            <a:extLst>
              <a:ext uri="{FF2B5EF4-FFF2-40B4-BE49-F238E27FC236}">
                <a16:creationId xmlns:a16="http://schemas.microsoft.com/office/drawing/2014/main" id="{959BB33E-D2D6-49BA-B179-00EB0893E736}"/>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Tree>
    <p:extLst>
      <p:ext uri="{BB962C8B-B14F-4D97-AF65-F5344CB8AC3E}">
        <p14:creationId xmlns:p14="http://schemas.microsoft.com/office/powerpoint/2010/main" val="2386032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71DAF-DB14-46AD-A9C2-487DBC18C57C}"/>
              </a:ext>
            </a:extLst>
          </p:cNvPr>
          <p:cNvSpPr>
            <a:spLocks noGrp="1"/>
          </p:cNvSpPr>
          <p:nvPr>
            <p:ph type="title"/>
          </p:nvPr>
        </p:nvSpPr>
        <p:spPr>
          <a:xfrm>
            <a:off x="839788" y="365126"/>
            <a:ext cx="10515600" cy="823912"/>
          </a:xfrm>
        </p:spPr>
        <p:txBody>
          <a:bodyPr/>
          <a:lstStyle/>
          <a:p>
            <a:r>
              <a:rPr lang="en-US" dirty="0"/>
              <a:t>Technique: Differing Shape</a:t>
            </a:r>
          </a:p>
        </p:txBody>
      </p:sp>
      <p:sp>
        <p:nvSpPr>
          <p:cNvPr id="5" name="Text Placeholder 4">
            <a:extLst>
              <a:ext uri="{FF2B5EF4-FFF2-40B4-BE49-F238E27FC236}">
                <a16:creationId xmlns:a16="http://schemas.microsoft.com/office/drawing/2014/main" id="{48CEBD9C-2E09-4807-9821-A40733086DA3}"/>
              </a:ext>
            </a:extLst>
          </p:cNvPr>
          <p:cNvSpPr>
            <a:spLocks noGrp="1"/>
          </p:cNvSpPr>
          <p:nvPr>
            <p:ph type="body" idx="1"/>
          </p:nvPr>
        </p:nvSpPr>
        <p:spPr>
          <a:xfrm>
            <a:off x="938212" y="1189038"/>
            <a:ext cx="7850469" cy="823912"/>
          </a:xfrm>
        </p:spPr>
        <p:txBody>
          <a:bodyPr>
            <a:normAutofit/>
          </a:bodyPr>
          <a:lstStyle/>
          <a:p>
            <a:r>
              <a:rPr lang="en-US" dirty="0"/>
              <a:t>The apples and mushrooms in </a:t>
            </a:r>
            <a:r>
              <a:rPr lang="en-US" i="1" dirty="0"/>
              <a:t>Fortnight</a:t>
            </a:r>
            <a:r>
              <a:rPr lang="en-US" dirty="0"/>
              <a:t> could have just been differently colored potion bottles.</a:t>
            </a:r>
          </a:p>
        </p:txBody>
      </p:sp>
      <p:pic>
        <p:nvPicPr>
          <p:cNvPr id="3" name="Picture 2" descr="Avatar of a player with  red apple in the grass">
            <a:extLst>
              <a:ext uri="{FF2B5EF4-FFF2-40B4-BE49-F238E27FC236}">
                <a16:creationId xmlns:a16="http://schemas.microsoft.com/office/drawing/2014/main" id="{FBDC3AE8-89CD-4E6F-80E1-F1924F70FD1E}"/>
              </a:ext>
            </a:extLst>
          </p:cNvPr>
          <p:cNvPicPr>
            <a:picLocks noChangeAspect="1"/>
          </p:cNvPicPr>
          <p:nvPr/>
        </p:nvPicPr>
        <p:blipFill>
          <a:blip r:embed="rId3"/>
          <a:stretch>
            <a:fillRect/>
          </a:stretch>
        </p:blipFill>
        <p:spPr>
          <a:xfrm>
            <a:off x="938212" y="2315482"/>
            <a:ext cx="3458976" cy="2905974"/>
          </a:xfrm>
          <a:prstGeom prst="rect">
            <a:avLst/>
          </a:prstGeom>
        </p:spPr>
      </p:pic>
      <p:pic>
        <p:nvPicPr>
          <p:cNvPr id="9" name="Picture 8" descr="Avatar of a player with a blue mushroom growing on a wooden banaster">
            <a:extLst>
              <a:ext uri="{FF2B5EF4-FFF2-40B4-BE49-F238E27FC236}">
                <a16:creationId xmlns:a16="http://schemas.microsoft.com/office/drawing/2014/main" id="{84791264-E046-4CB6-8E9E-14DA538A5D82}"/>
              </a:ext>
            </a:extLst>
          </p:cNvPr>
          <p:cNvPicPr>
            <a:picLocks noChangeAspect="1"/>
          </p:cNvPicPr>
          <p:nvPr/>
        </p:nvPicPr>
        <p:blipFill>
          <a:blip r:embed="rId4"/>
          <a:stretch>
            <a:fillRect/>
          </a:stretch>
        </p:blipFill>
        <p:spPr>
          <a:xfrm>
            <a:off x="4676311" y="2315482"/>
            <a:ext cx="3118503" cy="2877037"/>
          </a:xfrm>
          <a:prstGeom prst="rect">
            <a:avLst/>
          </a:prstGeom>
        </p:spPr>
      </p:pic>
      <p:sp>
        <p:nvSpPr>
          <p:cNvPr id="10" name="Thought Bubble: Cloud 9">
            <a:extLst>
              <a:ext uri="{FF2B5EF4-FFF2-40B4-BE49-F238E27FC236}">
                <a16:creationId xmlns:a16="http://schemas.microsoft.com/office/drawing/2014/main" id="{2519A9B2-E1A7-42E3-A530-4A1A47CF438B}"/>
              </a:ext>
            </a:extLst>
          </p:cNvPr>
          <p:cNvSpPr/>
          <p:nvPr/>
        </p:nvSpPr>
        <p:spPr>
          <a:xfrm>
            <a:off x="8580437" y="1550950"/>
            <a:ext cx="3372319" cy="3294101"/>
          </a:xfrm>
          <a:prstGeom prst="cloudCallout">
            <a:avLst>
              <a:gd name="adj1" fmla="val -65469"/>
              <a:gd name="adj2" fmla="val 374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The best implementations seem like delightful original design, not like addons. </a:t>
            </a:r>
          </a:p>
          <a:p>
            <a:pPr algn="ctr"/>
            <a:endParaRPr lang="en-US" dirty="0"/>
          </a:p>
          <a:p>
            <a:pPr algn="ctr"/>
            <a:r>
              <a:rPr lang="en-US" dirty="0"/>
              <a:t>Perhaps this </a:t>
            </a:r>
            <a:r>
              <a:rPr lang="en-US" u="sng" dirty="0"/>
              <a:t>was</a:t>
            </a:r>
            <a:r>
              <a:rPr lang="en-US" dirty="0"/>
              <a:t> just good native design.</a:t>
            </a:r>
          </a:p>
        </p:txBody>
      </p:sp>
      <p:sp>
        <p:nvSpPr>
          <p:cNvPr id="4" name="Footer Placeholder 3">
            <a:extLst>
              <a:ext uri="{FF2B5EF4-FFF2-40B4-BE49-F238E27FC236}">
                <a16:creationId xmlns:a16="http://schemas.microsoft.com/office/drawing/2014/main" id="{D17FAF49-7B74-4EC9-8F5D-BE5FD0CA9E5C}"/>
              </a:ext>
            </a:extLst>
          </p:cNvPr>
          <p:cNvSpPr>
            <a:spLocks noGrp="1"/>
          </p:cNvSpPr>
          <p:nvPr>
            <p:ph type="ftr" sz="quarter" idx="11"/>
          </p:nvPr>
        </p:nvSpPr>
        <p:spPr/>
        <p:txBody>
          <a:bodyPr/>
          <a:lstStyle/>
          <a:p>
            <a:r>
              <a:rPr lang="en-GB"/>
              <a:t>Creative Commons License
This work is licensed under a Creative Commons Attribution-NonCommercial-ShareAlike 4.0 International License</a:t>
            </a:r>
            <a:endParaRPr lang="en-US" dirty="0"/>
          </a:p>
        </p:txBody>
      </p:sp>
    </p:spTree>
    <p:extLst>
      <p:ext uri="{BB962C8B-B14F-4D97-AF65-F5344CB8AC3E}">
        <p14:creationId xmlns:p14="http://schemas.microsoft.com/office/powerpoint/2010/main" val="1664030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71DAF-DB14-46AD-A9C2-487DBC18C57C}"/>
              </a:ext>
            </a:extLst>
          </p:cNvPr>
          <p:cNvSpPr>
            <a:spLocks noGrp="1"/>
          </p:cNvSpPr>
          <p:nvPr>
            <p:ph type="title"/>
          </p:nvPr>
        </p:nvSpPr>
        <p:spPr>
          <a:xfrm>
            <a:off x="839788" y="365126"/>
            <a:ext cx="10515600" cy="823912"/>
          </a:xfrm>
        </p:spPr>
        <p:txBody>
          <a:bodyPr/>
          <a:lstStyle/>
          <a:p>
            <a:r>
              <a:rPr lang="en-US" dirty="0"/>
              <a:t>Technique: Different Patterns or Textures</a:t>
            </a:r>
          </a:p>
        </p:txBody>
      </p:sp>
      <p:pic>
        <p:nvPicPr>
          <p:cNvPr id="3" name="Picture 2" descr="A first aid kit has a slight green glow. A gun has a purple glow and purple aura. A bush to use as a disguise has a gold glow and a tall shining glow extending above it.">
            <a:extLst>
              <a:ext uri="{FF2B5EF4-FFF2-40B4-BE49-F238E27FC236}">
                <a16:creationId xmlns:a16="http://schemas.microsoft.com/office/drawing/2014/main" id="{1E1BB36A-C073-4836-A3B1-A5ED8DB9B88E}"/>
              </a:ext>
            </a:extLst>
          </p:cNvPr>
          <p:cNvPicPr>
            <a:picLocks noChangeAspect="1"/>
          </p:cNvPicPr>
          <p:nvPr/>
        </p:nvPicPr>
        <p:blipFill>
          <a:blip r:embed="rId3"/>
          <a:stretch>
            <a:fillRect/>
          </a:stretch>
        </p:blipFill>
        <p:spPr>
          <a:xfrm>
            <a:off x="472759" y="1312885"/>
            <a:ext cx="11246482" cy="4232229"/>
          </a:xfrm>
          <a:prstGeom prst="rect">
            <a:avLst/>
          </a:prstGeom>
        </p:spPr>
      </p:pic>
      <p:sp>
        <p:nvSpPr>
          <p:cNvPr id="4" name="Footer Placeholder 3">
            <a:extLst>
              <a:ext uri="{FF2B5EF4-FFF2-40B4-BE49-F238E27FC236}">
                <a16:creationId xmlns:a16="http://schemas.microsoft.com/office/drawing/2014/main" id="{D17FAF49-7B74-4EC9-8F5D-BE5FD0CA9E5C}"/>
              </a:ext>
            </a:extLst>
          </p:cNvPr>
          <p:cNvSpPr>
            <a:spLocks noGrp="1"/>
          </p:cNvSpPr>
          <p:nvPr>
            <p:ph type="ftr" sz="quarter" idx="11"/>
          </p:nvPr>
        </p:nvSpPr>
        <p:spPr/>
        <p:txBody>
          <a:bodyPr/>
          <a:lstStyle/>
          <a:p>
            <a:r>
              <a:rPr lang="en-GB"/>
              <a:t>Creative Commons License
This work is licensed under a Creative Commons Attribution-NonCommercial-ShareAlike 4.0 International License</a:t>
            </a:r>
            <a:endParaRPr lang="en-US" dirty="0"/>
          </a:p>
        </p:txBody>
      </p:sp>
    </p:spTree>
    <p:extLst>
      <p:ext uri="{BB962C8B-B14F-4D97-AF65-F5344CB8AC3E}">
        <p14:creationId xmlns:p14="http://schemas.microsoft.com/office/powerpoint/2010/main" val="4232157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71DAF-DB14-46AD-A9C2-487DBC18C57C}"/>
              </a:ext>
            </a:extLst>
          </p:cNvPr>
          <p:cNvSpPr>
            <a:spLocks noGrp="1"/>
          </p:cNvSpPr>
          <p:nvPr>
            <p:ph type="title"/>
          </p:nvPr>
        </p:nvSpPr>
        <p:spPr>
          <a:xfrm>
            <a:off x="839788" y="457200"/>
            <a:ext cx="6247450" cy="1600200"/>
          </a:xfrm>
        </p:spPr>
        <p:txBody>
          <a:bodyPr>
            <a:noAutofit/>
          </a:bodyPr>
          <a:lstStyle/>
          <a:p>
            <a:r>
              <a:rPr lang="en-US" sz="4000" dirty="0"/>
              <a:t>Use Dual Colors when background is unpredictable</a:t>
            </a:r>
          </a:p>
        </p:txBody>
      </p:sp>
      <p:sp>
        <p:nvSpPr>
          <p:cNvPr id="7" name="Content Placeholder 6">
            <a:extLst>
              <a:ext uri="{FF2B5EF4-FFF2-40B4-BE49-F238E27FC236}">
                <a16:creationId xmlns:a16="http://schemas.microsoft.com/office/drawing/2014/main" id="{0A28847C-4D3D-4FC8-A7B4-1E4BE7850BB6}"/>
              </a:ext>
            </a:extLst>
          </p:cNvPr>
          <p:cNvSpPr>
            <a:spLocks noGrp="1"/>
          </p:cNvSpPr>
          <p:nvPr>
            <p:ph idx="1"/>
          </p:nvPr>
        </p:nvSpPr>
        <p:spPr>
          <a:xfrm>
            <a:off x="892175" y="2300287"/>
            <a:ext cx="5665788" cy="3813175"/>
          </a:xfrm>
        </p:spPr>
        <p:txBody>
          <a:bodyPr/>
          <a:lstStyle/>
          <a:p>
            <a:r>
              <a:rPr lang="en-US" i="1" dirty="0" err="1"/>
              <a:t>Agar.io</a:t>
            </a:r>
            <a:r>
              <a:rPr lang="en-US" dirty="0" err="1"/>
              <a:t>’</a:t>
            </a:r>
            <a:r>
              <a:rPr lang="en-US" i="1" dirty="0" err="1"/>
              <a:t>s</a:t>
            </a:r>
            <a:r>
              <a:rPr lang="en-US" dirty="0"/>
              <a:t> native design</a:t>
            </a:r>
          </a:p>
        </p:txBody>
      </p:sp>
      <p:pic>
        <p:nvPicPr>
          <p:cNvPr id="3" name="Picture 2" descr="White text outlined in black shows up well over Agar.io's multi-color Mercury skin.">
            <a:extLst>
              <a:ext uri="{FF2B5EF4-FFF2-40B4-BE49-F238E27FC236}">
                <a16:creationId xmlns:a16="http://schemas.microsoft.com/office/drawing/2014/main" id="{7D767F51-753B-4786-9722-C89681347FEA}"/>
              </a:ext>
            </a:extLst>
          </p:cNvPr>
          <p:cNvPicPr>
            <a:picLocks noChangeAspect="1"/>
          </p:cNvPicPr>
          <p:nvPr/>
        </p:nvPicPr>
        <p:blipFill>
          <a:blip r:embed="rId3"/>
          <a:stretch>
            <a:fillRect/>
          </a:stretch>
        </p:blipFill>
        <p:spPr>
          <a:xfrm>
            <a:off x="7366638" y="887656"/>
            <a:ext cx="3752850" cy="4695825"/>
          </a:xfrm>
          <a:prstGeom prst="rect">
            <a:avLst/>
          </a:prstGeom>
        </p:spPr>
      </p:pic>
      <p:sp>
        <p:nvSpPr>
          <p:cNvPr id="4" name="Footer Placeholder 3">
            <a:extLst>
              <a:ext uri="{FF2B5EF4-FFF2-40B4-BE49-F238E27FC236}">
                <a16:creationId xmlns:a16="http://schemas.microsoft.com/office/drawing/2014/main" id="{D17FAF49-7B74-4EC9-8F5D-BE5FD0CA9E5C}"/>
              </a:ext>
            </a:extLst>
          </p:cNvPr>
          <p:cNvSpPr>
            <a:spLocks noGrp="1"/>
          </p:cNvSpPr>
          <p:nvPr>
            <p:ph type="ftr" sz="quarter" idx="11"/>
          </p:nvPr>
        </p:nvSpPr>
        <p:spPr/>
        <p:txBody>
          <a:bodyPr/>
          <a:lstStyle/>
          <a:p>
            <a:r>
              <a:rPr lang="en-GB"/>
              <a:t>Creative Commons License
This work is licensed under a Creative Commons Attribution-NonCommercial-ShareAlike 4.0 International License</a:t>
            </a:r>
            <a:endParaRPr lang="en-US" dirty="0"/>
          </a:p>
        </p:txBody>
      </p:sp>
    </p:spTree>
    <p:extLst>
      <p:ext uri="{BB962C8B-B14F-4D97-AF65-F5344CB8AC3E}">
        <p14:creationId xmlns:p14="http://schemas.microsoft.com/office/powerpoint/2010/main" val="3494353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54EC09-024F-438D-80DD-931D5DA1A643}"/>
              </a:ext>
            </a:extLst>
          </p:cNvPr>
          <p:cNvSpPr>
            <a:spLocks noGrp="1"/>
          </p:cNvSpPr>
          <p:nvPr>
            <p:ph type="ctrTitle"/>
          </p:nvPr>
        </p:nvSpPr>
        <p:spPr/>
        <p:txBody>
          <a:bodyPr/>
          <a:lstStyle/>
          <a:p>
            <a:r>
              <a:rPr lang="en-US" dirty="0"/>
              <a:t>2. Color-blind Mode(s)</a:t>
            </a:r>
          </a:p>
        </p:txBody>
      </p:sp>
      <p:sp>
        <p:nvSpPr>
          <p:cNvPr id="9" name="Subtitle 8">
            <a:extLst>
              <a:ext uri="{FF2B5EF4-FFF2-40B4-BE49-F238E27FC236}">
                <a16:creationId xmlns:a16="http://schemas.microsoft.com/office/drawing/2014/main" id="{DC063EEF-B7FB-48B4-9E68-DBF5F5CFB126}"/>
              </a:ext>
            </a:extLst>
          </p:cNvPr>
          <p:cNvSpPr>
            <a:spLocks noGrp="1"/>
          </p:cNvSpPr>
          <p:nvPr>
            <p:ph type="subTitle" idx="1"/>
          </p:nvPr>
        </p:nvSpPr>
        <p:spPr/>
        <p:txBody>
          <a:bodyPr/>
          <a:lstStyle/>
          <a:p>
            <a:r>
              <a:rPr lang="en-US" dirty="0"/>
              <a:t>Advantage: Doesn’t impact default design</a:t>
            </a:r>
          </a:p>
        </p:txBody>
      </p:sp>
      <p:sp>
        <p:nvSpPr>
          <p:cNvPr id="7" name="Footer Placeholder 6">
            <a:extLst>
              <a:ext uri="{FF2B5EF4-FFF2-40B4-BE49-F238E27FC236}">
                <a16:creationId xmlns:a16="http://schemas.microsoft.com/office/drawing/2014/main" id="{0ED998A8-DD47-49C9-A05E-620CB1B5793C}"/>
              </a:ext>
            </a:extLst>
          </p:cNvPr>
          <p:cNvSpPr>
            <a:spLocks noGrp="1"/>
          </p:cNvSpPr>
          <p:nvPr>
            <p:ph type="ftr" sz="quarter" idx="11"/>
          </p:nvPr>
        </p:nvSpPr>
        <p:spPr/>
        <p:txBody>
          <a:bodyPr/>
          <a:lstStyle/>
          <a:p>
            <a:r>
              <a:rPr lang="en-US" dirty="0"/>
              <a:t>Creative Commons </a:t>
            </a:r>
            <a:r>
              <a:rPr lang="en-US" dirty="0" err="1"/>
              <a:t>LicenseThis</a:t>
            </a:r>
            <a:r>
              <a:rPr lang="en-US" dirty="0"/>
              <a:t> work is licensed under a Creative Commons Attribution-</a:t>
            </a:r>
            <a:r>
              <a:rPr lang="en-US" dirty="0" err="1"/>
              <a:t>NonCommercial</a:t>
            </a:r>
            <a:r>
              <a:rPr lang="en-US" dirty="0"/>
              <a:t>-</a:t>
            </a:r>
            <a:r>
              <a:rPr lang="en-US" dirty="0" err="1"/>
              <a:t>ShareAlike</a:t>
            </a:r>
            <a:r>
              <a:rPr lang="en-US" dirty="0"/>
              <a:t> 4.0 International License</a:t>
            </a:r>
          </a:p>
          <a:p>
            <a:endParaRPr lang="en-US" dirty="0"/>
          </a:p>
        </p:txBody>
      </p:sp>
    </p:spTree>
    <p:extLst>
      <p:ext uri="{BB962C8B-B14F-4D97-AF65-F5344CB8AC3E}">
        <p14:creationId xmlns:p14="http://schemas.microsoft.com/office/powerpoint/2010/main" val="4274825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088E-64CB-4AAE-BFA1-93E011C24772}"/>
              </a:ext>
            </a:extLst>
          </p:cNvPr>
          <p:cNvSpPr>
            <a:spLocks noGrp="1"/>
          </p:cNvSpPr>
          <p:nvPr>
            <p:ph type="title"/>
          </p:nvPr>
        </p:nvSpPr>
        <p:spPr/>
        <p:txBody>
          <a:bodyPr/>
          <a:lstStyle/>
          <a:p>
            <a:r>
              <a:rPr lang="en-US" i="1" dirty="0"/>
              <a:t>Make </a:t>
            </a:r>
            <a:r>
              <a:rPr lang="en-US" i="1" dirty="0" err="1"/>
              <a:t>Hexa’s</a:t>
            </a:r>
            <a:r>
              <a:rPr lang="en-US" i="1" dirty="0"/>
              <a:t> </a:t>
            </a:r>
            <a:r>
              <a:rPr lang="en-US" dirty="0"/>
              <a:t>Symbol Mode</a:t>
            </a:r>
          </a:p>
        </p:txBody>
      </p:sp>
      <p:pic>
        <p:nvPicPr>
          <p:cNvPr id="6" name="Picture 5" descr="A puzzle game where all of the pieces are made of triangles and the goal is to organize these so that hexagons are created out of triangles of a single color">
            <a:extLst>
              <a:ext uri="{FF2B5EF4-FFF2-40B4-BE49-F238E27FC236}">
                <a16:creationId xmlns:a16="http://schemas.microsoft.com/office/drawing/2014/main" id="{84CCD464-BB2F-4219-9608-830309CF7A47}"/>
              </a:ext>
            </a:extLst>
          </p:cNvPr>
          <p:cNvPicPr>
            <a:picLocks noChangeAspect="1"/>
          </p:cNvPicPr>
          <p:nvPr/>
        </p:nvPicPr>
        <p:blipFill>
          <a:blip r:embed="rId2"/>
          <a:stretch>
            <a:fillRect/>
          </a:stretch>
        </p:blipFill>
        <p:spPr>
          <a:xfrm>
            <a:off x="2169373" y="1754069"/>
            <a:ext cx="3711177" cy="4518211"/>
          </a:xfrm>
          <a:prstGeom prst="rect">
            <a:avLst/>
          </a:prstGeom>
        </p:spPr>
      </p:pic>
      <p:pic>
        <p:nvPicPr>
          <p:cNvPr id="5" name="Picture 4" descr="The same puzzle game, except now each  triangle also contains a symbol. For example, all green triangles contain a symbol that resembles a three-leaf clover and all light blue triangles contain a symbol that resembles a snowflake.">
            <a:extLst>
              <a:ext uri="{FF2B5EF4-FFF2-40B4-BE49-F238E27FC236}">
                <a16:creationId xmlns:a16="http://schemas.microsoft.com/office/drawing/2014/main" id="{C9F49A6F-BDF3-428D-8B9F-009A35F59F8A}"/>
              </a:ext>
            </a:extLst>
          </p:cNvPr>
          <p:cNvPicPr>
            <a:picLocks noChangeAspect="1"/>
          </p:cNvPicPr>
          <p:nvPr/>
        </p:nvPicPr>
        <p:blipFill>
          <a:blip r:embed="rId3"/>
          <a:stretch>
            <a:fillRect/>
          </a:stretch>
        </p:blipFill>
        <p:spPr>
          <a:xfrm>
            <a:off x="6311451" y="1754069"/>
            <a:ext cx="3683898" cy="4518211"/>
          </a:xfrm>
          <a:prstGeom prst="rect">
            <a:avLst/>
          </a:prstGeom>
        </p:spPr>
      </p:pic>
      <p:sp>
        <p:nvSpPr>
          <p:cNvPr id="4" name="Footer Placeholder 3">
            <a:extLst>
              <a:ext uri="{FF2B5EF4-FFF2-40B4-BE49-F238E27FC236}">
                <a16:creationId xmlns:a16="http://schemas.microsoft.com/office/drawing/2014/main" id="{E0A4BCCB-AD0D-40A5-A186-D8FA1B33527F}"/>
              </a:ext>
            </a:extLst>
          </p:cNvPr>
          <p:cNvSpPr>
            <a:spLocks noGrp="1"/>
          </p:cNvSpPr>
          <p:nvPr>
            <p:ph type="ftr" sz="quarter" idx="11"/>
          </p:nvPr>
        </p:nvSpPr>
        <p:spPr/>
        <p:txBody>
          <a:bodyPr/>
          <a:lstStyle/>
          <a:p>
            <a:r>
              <a:rPr lang="en-GB"/>
              <a:t>Creative Commons License
This work is licensed under a Creative Commons Attribution-NonCommercial-ShareAlike 4.0 International License</a:t>
            </a:r>
            <a:endParaRPr lang="en-US" dirty="0"/>
          </a:p>
        </p:txBody>
      </p:sp>
    </p:spTree>
    <p:extLst>
      <p:ext uri="{BB962C8B-B14F-4D97-AF65-F5344CB8AC3E}">
        <p14:creationId xmlns:p14="http://schemas.microsoft.com/office/powerpoint/2010/main" val="3783469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6D70-5A81-4312-B27D-650EE9267F76}"/>
              </a:ext>
            </a:extLst>
          </p:cNvPr>
          <p:cNvSpPr>
            <a:spLocks noGrp="1"/>
          </p:cNvSpPr>
          <p:nvPr>
            <p:ph type="title"/>
          </p:nvPr>
        </p:nvSpPr>
        <p:spPr/>
        <p:txBody>
          <a:bodyPr>
            <a:normAutofit fontScale="90000"/>
          </a:bodyPr>
          <a:lstStyle/>
          <a:p>
            <a:r>
              <a:rPr lang="en-US" i="1" dirty="0"/>
              <a:t>Fortnight</a:t>
            </a:r>
            <a:r>
              <a:rPr lang="en-US" dirty="0"/>
              <a:t> – Options Screen Color Correction Filters</a:t>
            </a:r>
            <a:br>
              <a:rPr lang="en-US" dirty="0"/>
            </a:br>
            <a:endParaRPr lang="en-US" dirty="0"/>
          </a:p>
        </p:txBody>
      </p:sp>
      <p:sp>
        <p:nvSpPr>
          <p:cNvPr id="5" name="TextBox 4">
            <a:extLst>
              <a:ext uri="{FF2B5EF4-FFF2-40B4-BE49-F238E27FC236}">
                <a16:creationId xmlns:a16="http://schemas.microsoft.com/office/drawing/2014/main" id="{D310B406-A93E-42B2-8E08-6704D8785E86}"/>
              </a:ext>
            </a:extLst>
          </p:cNvPr>
          <p:cNvSpPr txBox="1"/>
          <p:nvPr/>
        </p:nvSpPr>
        <p:spPr>
          <a:xfrm>
            <a:off x="838200" y="1578154"/>
            <a:ext cx="4595446"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Affects full visual experience</a:t>
            </a:r>
          </a:p>
          <a:p>
            <a:pPr marL="285750" indent="-285750">
              <a:buFont typeface="Arial" panose="020B0604020202020204" pitchFamily="34" charset="0"/>
              <a:buChar char="•"/>
            </a:pPr>
            <a:r>
              <a:rPr lang="en-US" sz="2400" dirty="0"/>
              <a:t>Can seem unnatural to users</a:t>
            </a:r>
          </a:p>
          <a:p>
            <a:pPr marL="285750" indent="-285750">
              <a:buFont typeface="Arial" panose="020B0604020202020204" pitchFamily="34" charset="0"/>
              <a:buChar char="•"/>
            </a:pPr>
            <a:r>
              <a:rPr lang="en-US" sz="2400" dirty="0"/>
              <a:t>But, especially when you have also used other indicators in addition to color, as in Fortnight, adding this for another option to adjust visuals can help level the playing field in a highly visual game</a:t>
            </a:r>
          </a:p>
        </p:txBody>
      </p:sp>
      <p:pic>
        <p:nvPicPr>
          <p:cNvPr id="3" name="Picture 2" descr="The options screen lets you choose a Color Blind Mode, set to off by default, and Color Blind Strength, set to 0 by default.">
            <a:extLst>
              <a:ext uri="{FF2B5EF4-FFF2-40B4-BE49-F238E27FC236}">
                <a16:creationId xmlns:a16="http://schemas.microsoft.com/office/drawing/2014/main" id="{C2014D60-2B14-4B83-9492-AEDF853B9E3B}"/>
              </a:ext>
            </a:extLst>
          </p:cNvPr>
          <p:cNvPicPr>
            <a:picLocks noChangeAspect="1"/>
          </p:cNvPicPr>
          <p:nvPr/>
        </p:nvPicPr>
        <p:blipFill>
          <a:blip r:embed="rId2"/>
          <a:stretch>
            <a:fillRect/>
          </a:stretch>
        </p:blipFill>
        <p:spPr>
          <a:xfrm>
            <a:off x="5632347" y="1578154"/>
            <a:ext cx="6388404" cy="3701692"/>
          </a:xfrm>
          <a:prstGeom prst="rect">
            <a:avLst/>
          </a:prstGeom>
        </p:spPr>
      </p:pic>
      <p:sp>
        <p:nvSpPr>
          <p:cNvPr id="4" name="Footer Placeholder 3">
            <a:extLst>
              <a:ext uri="{FF2B5EF4-FFF2-40B4-BE49-F238E27FC236}">
                <a16:creationId xmlns:a16="http://schemas.microsoft.com/office/drawing/2014/main" id="{9E3FF91B-70A6-423B-8656-41C79B625666}"/>
              </a:ext>
            </a:extLst>
          </p:cNvPr>
          <p:cNvSpPr>
            <a:spLocks noGrp="1"/>
          </p:cNvSpPr>
          <p:nvPr>
            <p:ph type="ftr" sz="quarter" idx="11"/>
          </p:nvPr>
        </p:nvSpPr>
        <p:spPr/>
        <p:txBody>
          <a:bodyPr/>
          <a:lstStyle/>
          <a:p>
            <a:r>
              <a:rPr lang="en-GB"/>
              <a:t>Creative Commons License
This work is licensed under a Creative Commons Attribution-NonCommercial-ShareAlike 4.0 International License</a:t>
            </a:r>
            <a:endParaRPr lang="en-US" dirty="0"/>
          </a:p>
        </p:txBody>
      </p:sp>
    </p:spTree>
    <p:extLst>
      <p:ext uri="{BB962C8B-B14F-4D97-AF65-F5344CB8AC3E}">
        <p14:creationId xmlns:p14="http://schemas.microsoft.com/office/powerpoint/2010/main" val="1623657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6D70-5A81-4312-B27D-650EE9267F76}"/>
              </a:ext>
            </a:extLst>
          </p:cNvPr>
          <p:cNvSpPr>
            <a:spLocks noGrp="1"/>
          </p:cNvSpPr>
          <p:nvPr>
            <p:ph type="title"/>
          </p:nvPr>
        </p:nvSpPr>
        <p:spPr/>
        <p:txBody>
          <a:bodyPr/>
          <a:lstStyle/>
          <a:p>
            <a:r>
              <a:rPr lang="en-US" i="1" dirty="0"/>
              <a:t>Fortnight</a:t>
            </a:r>
            <a:r>
              <a:rPr lang="en-US" dirty="0"/>
              <a:t> – Deuteranope 4</a:t>
            </a:r>
          </a:p>
        </p:txBody>
      </p:sp>
      <p:pic>
        <p:nvPicPr>
          <p:cNvPr id="3" name="Picture 2" descr="The options screen shows Color Blind Mode set to Deuteranope, and Color Blind Strength set to 4.">
            <a:extLst>
              <a:ext uri="{FF2B5EF4-FFF2-40B4-BE49-F238E27FC236}">
                <a16:creationId xmlns:a16="http://schemas.microsoft.com/office/drawing/2014/main" id="{298A067D-82BE-4847-ABA2-04618200E18E}"/>
              </a:ext>
            </a:extLst>
          </p:cNvPr>
          <p:cNvPicPr>
            <a:picLocks noChangeAspect="1"/>
          </p:cNvPicPr>
          <p:nvPr/>
        </p:nvPicPr>
        <p:blipFill>
          <a:blip r:embed="rId3"/>
          <a:stretch>
            <a:fillRect/>
          </a:stretch>
        </p:blipFill>
        <p:spPr>
          <a:xfrm>
            <a:off x="1013485" y="2121311"/>
            <a:ext cx="5082515" cy="2956398"/>
          </a:xfrm>
          <a:prstGeom prst="rect">
            <a:avLst/>
          </a:prstGeom>
        </p:spPr>
      </p:pic>
      <p:pic>
        <p:nvPicPr>
          <p:cNvPr id="5" name="Picture 4" descr="a deep red circle with a white plus on it marks a teammate that needs help">
            <a:extLst>
              <a:ext uri="{FF2B5EF4-FFF2-40B4-BE49-F238E27FC236}">
                <a16:creationId xmlns:a16="http://schemas.microsoft.com/office/drawing/2014/main" id="{F9612E8E-E35E-48CC-BC57-02A04849F51E}"/>
              </a:ext>
            </a:extLst>
          </p:cNvPr>
          <p:cNvPicPr>
            <a:picLocks noChangeAspect="1"/>
          </p:cNvPicPr>
          <p:nvPr/>
        </p:nvPicPr>
        <p:blipFill>
          <a:blip r:embed="rId4"/>
          <a:stretch>
            <a:fillRect/>
          </a:stretch>
        </p:blipFill>
        <p:spPr>
          <a:xfrm>
            <a:off x="6386528" y="2121310"/>
            <a:ext cx="2625563" cy="2998922"/>
          </a:xfrm>
          <a:prstGeom prst="rect">
            <a:avLst/>
          </a:prstGeom>
        </p:spPr>
      </p:pic>
      <p:pic>
        <p:nvPicPr>
          <p:cNvPr id="6" name="Picture 5" descr="a salmon-colored circle with a white plus on it marks a teammate that needs help">
            <a:extLst>
              <a:ext uri="{FF2B5EF4-FFF2-40B4-BE49-F238E27FC236}">
                <a16:creationId xmlns:a16="http://schemas.microsoft.com/office/drawing/2014/main" id="{4B83682E-C941-4568-9DF8-A80FFE6DBEA6}"/>
              </a:ext>
            </a:extLst>
          </p:cNvPr>
          <p:cNvPicPr>
            <a:picLocks noChangeAspect="1"/>
          </p:cNvPicPr>
          <p:nvPr/>
        </p:nvPicPr>
        <p:blipFill>
          <a:blip r:embed="rId5"/>
          <a:stretch>
            <a:fillRect/>
          </a:stretch>
        </p:blipFill>
        <p:spPr>
          <a:xfrm>
            <a:off x="9302619" y="2121310"/>
            <a:ext cx="2457450" cy="2998922"/>
          </a:xfrm>
          <a:prstGeom prst="rect">
            <a:avLst/>
          </a:prstGeom>
        </p:spPr>
      </p:pic>
      <p:sp>
        <p:nvSpPr>
          <p:cNvPr id="4" name="Footer Placeholder 3">
            <a:extLst>
              <a:ext uri="{FF2B5EF4-FFF2-40B4-BE49-F238E27FC236}">
                <a16:creationId xmlns:a16="http://schemas.microsoft.com/office/drawing/2014/main" id="{9E3FF91B-70A6-423B-8656-41C79B625666}"/>
              </a:ext>
            </a:extLst>
          </p:cNvPr>
          <p:cNvSpPr>
            <a:spLocks noGrp="1"/>
          </p:cNvSpPr>
          <p:nvPr>
            <p:ph type="ftr" sz="quarter" idx="11"/>
          </p:nvPr>
        </p:nvSpPr>
        <p:spPr/>
        <p:txBody>
          <a:bodyPr/>
          <a:lstStyle/>
          <a:p>
            <a:r>
              <a:rPr lang="en-GB"/>
              <a:t>Creative Commons License
This work is licensed under a Creative Commons Attribution-NonCommercial-ShareAlike 4.0 International License</a:t>
            </a:r>
            <a:endParaRPr lang="en-US" dirty="0"/>
          </a:p>
        </p:txBody>
      </p:sp>
    </p:spTree>
    <p:extLst>
      <p:ext uri="{BB962C8B-B14F-4D97-AF65-F5344CB8AC3E}">
        <p14:creationId xmlns:p14="http://schemas.microsoft.com/office/powerpoint/2010/main" val="1591745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6D70-5A81-4312-B27D-650EE9267F76}"/>
              </a:ext>
            </a:extLst>
          </p:cNvPr>
          <p:cNvSpPr>
            <a:spLocks noGrp="1"/>
          </p:cNvSpPr>
          <p:nvPr>
            <p:ph type="title"/>
          </p:nvPr>
        </p:nvSpPr>
        <p:spPr/>
        <p:txBody>
          <a:bodyPr/>
          <a:lstStyle/>
          <a:p>
            <a:r>
              <a:rPr lang="en-US" i="1" dirty="0"/>
              <a:t>Fortnight</a:t>
            </a:r>
            <a:r>
              <a:rPr lang="en-US" dirty="0"/>
              <a:t> – Deuteranope 4</a:t>
            </a:r>
          </a:p>
        </p:txBody>
      </p:sp>
      <p:pic>
        <p:nvPicPr>
          <p:cNvPr id="3" name="Picture 2" descr="The options screen shows Color Blind Mode set to Deuteranope, and Color Blind Strength set to 4.">
            <a:extLst>
              <a:ext uri="{FF2B5EF4-FFF2-40B4-BE49-F238E27FC236}">
                <a16:creationId xmlns:a16="http://schemas.microsoft.com/office/drawing/2014/main" id="{298A067D-82BE-4847-ABA2-04618200E18E}"/>
              </a:ext>
            </a:extLst>
          </p:cNvPr>
          <p:cNvPicPr>
            <a:picLocks noChangeAspect="1"/>
          </p:cNvPicPr>
          <p:nvPr/>
        </p:nvPicPr>
        <p:blipFill>
          <a:blip r:embed="rId3"/>
          <a:stretch>
            <a:fillRect/>
          </a:stretch>
        </p:blipFill>
        <p:spPr>
          <a:xfrm>
            <a:off x="1013486" y="2121311"/>
            <a:ext cx="3875038" cy="2254033"/>
          </a:xfrm>
          <a:prstGeom prst="rect">
            <a:avLst/>
          </a:prstGeom>
        </p:spPr>
      </p:pic>
      <p:sp>
        <p:nvSpPr>
          <p:cNvPr id="8" name="Arrow: Right 7">
            <a:extLst>
              <a:ext uri="{FF2B5EF4-FFF2-40B4-BE49-F238E27FC236}">
                <a16:creationId xmlns:a16="http://schemas.microsoft.com/office/drawing/2014/main" id="{1A6D3F34-DCD2-4637-B950-FF38E3FE6C1A}"/>
              </a:ext>
            </a:extLst>
          </p:cNvPr>
          <p:cNvSpPr/>
          <p:nvPr/>
        </p:nvSpPr>
        <p:spPr>
          <a:xfrm>
            <a:off x="5434012" y="2698834"/>
            <a:ext cx="1323975" cy="73016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Simulated</a:t>
            </a:r>
          </a:p>
        </p:txBody>
      </p:sp>
      <p:pic>
        <p:nvPicPr>
          <p:cNvPr id="7" name="Picture 6" descr="The circle that indicates that a teammate needs help is shown through a deuteranope simulation. With the color blind mode, the circle is easier to see against the grass. Without the color blindness mode you pretty much just see the plus against the grass.">
            <a:extLst>
              <a:ext uri="{FF2B5EF4-FFF2-40B4-BE49-F238E27FC236}">
                <a16:creationId xmlns:a16="http://schemas.microsoft.com/office/drawing/2014/main" id="{E4D002E6-195D-4555-BE6E-924110E482AD}"/>
              </a:ext>
            </a:extLst>
          </p:cNvPr>
          <p:cNvPicPr>
            <a:picLocks noChangeAspect="1"/>
          </p:cNvPicPr>
          <p:nvPr/>
        </p:nvPicPr>
        <p:blipFill rotWithShape="1">
          <a:blip r:embed="rId4"/>
          <a:srcRect l="1224" r="-1224"/>
          <a:stretch/>
        </p:blipFill>
        <p:spPr>
          <a:xfrm>
            <a:off x="7004172" y="2121311"/>
            <a:ext cx="4968673" cy="3518798"/>
          </a:xfrm>
          <a:prstGeom prst="rect">
            <a:avLst/>
          </a:prstGeom>
        </p:spPr>
      </p:pic>
      <p:sp>
        <p:nvSpPr>
          <p:cNvPr id="4" name="Footer Placeholder 3">
            <a:extLst>
              <a:ext uri="{FF2B5EF4-FFF2-40B4-BE49-F238E27FC236}">
                <a16:creationId xmlns:a16="http://schemas.microsoft.com/office/drawing/2014/main" id="{9E3FF91B-70A6-423B-8656-41C79B625666}"/>
              </a:ext>
            </a:extLst>
          </p:cNvPr>
          <p:cNvSpPr>
            <a:spLocks noGrp="1"/>
          </p:cNvSpPr>
          <p:nvPr>
            <p:ph type="ftr" sz="quarter" idx="11"/>
          </p:nvPr>
        </p:nvSpPr>
        <p:spPr/>
        <p:txBody>
          <a:bodyPr/>
          <a:lstStyle/>
          <a:p>
            <a:r>
              <a:rPr lang="en-GB"/>
              <a:t>Creative Commons License
This work is licensed under a Creative Commons Attribution-NonCommercial-ShareAlike 4.0 International License</a:t>
            </a:r>
            <a:endParaRPr lang="en-US" dirty="0"/>
          </a:p>
        </p:txBody>
      </p:sp>
    </p:spTree>
    <p:extLst>
      <p:ext uri="{BB962C8B-B14F-4D97-AF65-F5344CB8AC3E}">
        <p14:creationId xmlns:p14="http://schemas.microsoft.com/office/powerpoint/2010/main" val="1021085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4E916B1-E6C6-498F-AEBF-EE22FD40A057}"/>
              </a:ext>
            </a:extLst>
          </p:cNvPr>
          <p:cNvSpPr>
            <a:spLocks noGrp="1"/>
          </p:cNvSpPr>
          <p:nvPr>
            <p:ph type="title"/>
          </p:nvPr>
        </p:nvSpPr>
        <p:spPr/>
        <p:txBody>
          <a:bodyPr/>
          <a:lstStyle/>
          <a:p>
            <a:r>
              <a:rPr lang="en-US" i="1" dirty="0"/>
              <a:t>Fortnight</a:t>
            </a:r>
            <a:r>
              <a:rPr lang="en-US" dirty="0"/>
              <a:t> – Spotting an Apple</a:t>
            </a:r>
          </a:p>
        </p:txBody>
      </p:sp>
      <p:sp>
        <p:nvSpPr>
          <p:cNvPr id="16" name="Text Placeholder 15">
            <a:extLst>
              <a:ext uri="{FF2B5EF4-FFF2-40B4-BE49-F238E27FC236}">
                <a16:creationId xmlns:a16="http://schemas.microsoft.com/office/drawing/2014/main" id="{8EB21F58-7A14-49CF-89FE-213638113967}"/>
              </a:ext>
            </a:extLst>
          </p:cNvPr>
          <p:cNvSpPr>
            <a:spLocks noGrp="1"/>
          </p:cNvSpPr>
          <p:nvPr>
            <p:ph type="body" idx="1"/>
          </p:nvPr>
        </p:nvSpPr>
        <p:spPr/>
        <p:txBody>
          <a:bodyPr/>
          <a:lstStyle/>
          <a:p>
            <a:r>
              <a:rPr lang="en-US" dirty="0"/>
              <a:t>Average</a:t>
            </a:r>
          </a:p>
        </p:txBody>
      </p:sp>
      <p:pic>
        <p:nvPicPr>
          <p:cNvPr id="8" name="Picture 7" descr="a red apple on green grass">
            <a:extLst>
              <a:ext uri="{FF2B5EF4-FFF2-40B4-BE49-F238E27FC236}">
                <a16:creationId xmlns:a16="http://schemas.microsoft.com/office/drawing/2014/main" id="{5259CA6B-FA28-40F5-A9C4-CEB08831082F}"/>
              </a:ext>
            </a:extLst>
          </p:cNvPr>
          <p:cNvPicPr>
            <a:picLocks noChangeAspect="1"/>
          </p:cNvPicPr>
          <p:nvPr/>
        </p:nvPicPr>
        <p:blipFill>
          <a:blip r:embed="rId3"/>
          <a:stretch>
            <a:fillRect/>
          </a:stretch>
        </p:blipFill>
        <p:spPr>
          <a:xfrm>
            <a:off x="948494" y="2551576"/>
            <a:ext cx="4114800" cy="3660527"/>
          </a:xfrm>
          <a:prstGeom prst="rect">
            <a:avLst/>
          </a:prstGeom>
        </p:spPr>
      </p:pic>
      <p:sp>
        <p:nvSpPr>
          <p:cNvPr id="18" name="Text Placeholder 17">
            <a:extLst>
              <a:ext uri="{FF2B5EF4-FFF2-40B4-BE49-F238E27FC236}">
                <a16:creationId xmlns:a16="http://schemas.microsoft.com/office/drawing/2014/main" id="{25D3D332-C989-4D6D-A459-49BD1D5E1A98}"/>
              </a:ext>
            </a:extLst>
          </p:cNvPr>
          <p:cNvSpPr>
            <a:spLocks noGrp="1"/>
          </p:cNvSpPr>
          <p:nvPr>
            <p:ph type="body" sz="quarter" idx="3"/>
          </p:nvPr>
        </p:nvSpPr>
        <p:spPr/>
        <p:txBody>
          <a:bodyPr/>
          <a:lstStyle/>
          <a:p>
            <a:r>
              <a:rPr lang="en-US" dirty="0"/>
              <a:t>Deuteranopia Simulation</a:t>
            </a:r>
          </a:p>
        </p:txBody>
      </p:sp>
      <p:pic>
        <p:nvPicPr>
          <p:cNvPr id="6" name="Picture 5" descr="a golden-green apple on golden-green grass">
            <a:extLst>
              <a:ext uri="{FF2B5EF4-FFF2-40B4-BE49-F238E27FC236}">
                <a16:creationId xmlns:a16="http://schemas.microsoft.com/office/drawing/2014/main" id="{07DA2AD6-5425-4F93-9EC5-295E5A08A98C}"/>
              </a:ext>
            </a:extLst>
          </p:cNvPr>
          <p:cNvPicPr>
            <a:picLocks noChangeAspect="1"/>
          </p:cNvPicPr>
          <p:nvPr/>
        </p:nvPicPr>
        <p:blipFill>
          <a:blip r:embed="rId4"/>
          <a:stretch>
            <a:fillRect/>
          </a:stretch>
        </p:blipFill>
        <p:spPr>
          <a:xfrm>
            <a:off x="6279924" y="2551576"/>
            <a:ext cx="4130178" cy="3660526"/>
          </a:xfrm>
          <a:prstGeom prst="rect">
            <a:avLst/>
          </a:prstGeom>
        </p:spPr>
      </p:pic>
      <p:sp>
        <p:nvSpPr>
          <p:cNvPr id="4" name="Footer Placeholder 3">
            <a:extLst>
              <a:ext uri="{FF2B5EF4-FFF2-40B4-BE49-F238E27FC236}">
                <a16:creationId xmlns:a16="http://schemas.microsoft.com/office/drawing/2014/main" id="{9E3FF91B-70A6-423B-8656-41C79B625666}"/>
              </a:ext>
            </a:extLst>
          </p:cNvPr>
          <p:cNvSpPr>
            <a:spLocks noGrp="1"/>
          </p:cNvSpPr>
          <p:nvPr>
            <p:ph type="ftr" sz="quarter" idx="11"/>
          </p:nvPr>
        </p:nvSpPr>
        <p:spPr/>
        <p:txBody>
          <a:bodyPr/>
          <a:lstStyle/>
          <a:p>
            <a:r>
              <a:rPr lang="en-GB"/>
              <a:t>Creative Commons License
This work is licensed under a Creative Commons Attribution-NonCommercial-ShareAlike 4.0 International License</a:t>
            </a:r>
            <a:endParaRPr lang="en-US" dirty="0"/>
          </a:p>
        </p:txBody>
      </p:sp>
    </p:spTree>
    <p:extLst>
      <p:ext uri="{BB962C8B-B14F-4D97-AF65-F5344CB8AC3E}">
        <p14:creationId xmlns:p14="http://schemas.microsoft.com/office/powerpoint/2010/main" val="24688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6A32025-673E-4C58-AC0D-E2B574B8D636}"/>
              </a:ext>
            </a:extLst>
          </p:cNvPr>
          <p:cNvSpPr>
            <a:spLocks noGrp="1"/>
          </p:cNvSpPr>
          <p:nvPr>
            <p:ph type="title"/>
          </p:nvPr>
        </p:nvSpPr>
        <p:spPr>
          <a:xfrm>
            <a:off x="839788" y="365125"/>
            <a:ext cx="7515542" cy="1325563"/>
          </a:xfrm>
        </p:spPr>
        <p:txBody>
          <a:bodyPr/>
          <a:lstStyle/>
          <a:p>
            <a:r>
              <a:rPr lang="en-US" i="1" dirty="0"/>
              <a:t>Fortnight</a:t>
            </a:r>
            <a:r>
              <a:rPr lang="en-US" dirty="0"/>
              <a:t> – Spotting an Apple with Color-blind Mode Set</a:t>
            </a:r>
          </a:p>
        </p:txBody>
      </p:sp>
      <p:pic>
        <p:nvPicPr>
          <p:cNvPr id="18" name="Picture 17" descr="The options screen shows Color Blind Mode set to Deuteranope, and Color Blind Strength set to 10.">
            <a:extLst>
              <a:ext uri="{FF2B5EF4-FFF2-40B4-BE49-F238E27FC236}">
                <a16:creationId xmlns:a16="http://schemas.microsoft.com/office/drawing/2014/main" id="{306D4F98-2CF9-4EEA-974B-8A6864AA16F8}"/>
              </a:ext>
            </a:extLst>
          </p:cNvPr>
          <p:cNvPicPr>
            <a:picLocks noChangeAspect="1"/>
          </p:cNvPicPr>
          <p:nvPr/>
        </p:nvPicPr>
        <p:blipFill>
          <a:blip r:embed="rId3"/>
          <a:stretch>
            <a:fillRect/>
          </a:stretch>
        </p:blipFill>
        <p:spPr>
          <a:xfrm>
            <a:off x="7749540" y="519113"/>
            <a:ext cx="4035992" cy="995363"/>
          </a:xfrm>
          <a:prstGeom prst="rect">
            <a:avLst/>
          </a:prstGeom>
        </p:spPr>
      </p:pic>
      <p:sp>
        <p:nvSpPr>
          <p:cNvPr id="2" name="Text Placeholder 1">
            <a:extLst>
              <a:ext uri="{FF2B5EF4-FFF2-40B4-BE49-F238E27FC236}">
                <a16:creationId xmlns:a16="http://schemas.microsoft.com/office/drawing/2014/main" id="{1ED95B44-2351-46DF-8DF6-482C60D7AF98}"/>
              </a:ext>
            </a:extLst>
          </p:cNvPr>
          <p:cNvSpPr>
            <a:spLocks noGrp="1"/>
          </p:cNvSpPr>
          <p:nvPr>
            <p:ph type="body" idx="1"/>
          </p:nvPr>
        </p:nvSpPr>
        <p:spPr/>
        <p:txBody>
          <a:bodyPr/>
          <a:lstStyle/>
          <a:p>
            <a:r>
              <a:rPr lang="en-US" dirty="0"/>
              <a:t>Average</a:t>
            </a:r>
          </a:p>
        </p:txBody>
      </p:sp>
      <p:pic>
        <p:nvPicPr>
          <p:cNvPr id="17" name="Picture 16" descr="a salmon apple on golden-green grass">
            <a:extLst>
              <a:ext uri="{FF2B5EF4-FFF2-40B4-BE49-F238E27FC236}">
                <a16:creationId xmlns:a16="http://schemas.microsoft.com/office/drawing/2014/main" id="{8D1AF9EA-4E04-4523-8D7D-F012C0EF7FFD}"/>
              </a:ext>
            </a:extLst>
          </p:cNvPr>
          <p:cNvPicPr>
            <a:picLocks noChangeAspect="1"/>
          </p:cNvPicPr>
          <p:nvPr/>
        </p:nvPicPr>
        <p:blipFill>
          <a:blip r:embed="rId4"/>
          <a:stretch>
            <a:fillRect/>
          </a:stretch>
        </p:blipFill>
        <p:spPr>
          <a:xfrm>
            <a:off x="936627" y="2471572"/>
            <a:ext cx="4214813" cy="3770799"/>
          </a:xfrm>
          <a:prstGeom prst="rect">
            <a:avLst/>
          </a:prstGeom>
        </p:spPr>
      </p:pic>
      <p:sp>
        <p:nvSpPr>
          <p:cNvPr id="15" name="Text Placeholder 14">
            <a:extLst>
              <a:ext uri="{FF2B5EF4-FFF2-40B4-BE49-F238E27FC236}">
                <a16:creationId xmlns:a16="http://schemas.microsoft.com/office/drawing/2014/main" id="{CE685EE4-21C7-40AB-94C7-F69DAB45A817}"/>
              </a:ext>
            </a:extLst>
          </p:cNvPr>
          <p:cNvSpPr>
            <a:spLocks noGrp="1"/>
          </p:cNvSpPr>
          <p:nvPr>
            <p:ph type="body" sz="quarter" idx="3"/>
          </p:nvPr>
        </p:nvSpPr>
        <p:spPr/>
        <p:txBody>
          <a:bodyPr/>
          <a:lstStyle/>
          <a:p>
            <a:r>
              <a:rPr lang="en-US" dirty="0"/>
              <a:t>Deuteranopia Simulation</a:t>
            </a:r>
          </a:p>
        </p:txBody>
      </p:sp>
      <p:pic>
        <p:nvPicPr>
          <p:cNvPr id="19" name="Picture 18" descr="a light golden-green apple on darker golden-green grass">
            <a:extLst>
              <a:ext uri="{FF2B5EF4-FFF2-40B4-BE49-F238E27FC236}">
                <a16:creationId xmlns:a16="http://schemas.microsoft.com/office/drawing/2014/main" id="{B4E90E65-CAC1-4AD5-B756-590548C1F95A}"/>
              </a:ext>
            </a:extLst>
          </p:cNvPr>
          <p:cNvPicPr>
            <a:picLocks noChangeAspect="1"/>
          </p:cNvPicPr>
          <p:nvPr/>
        </p:nvPicPr>
        <p:blipFill>
          <a:blip r:embed="rId5"/>
          <a:stretch>
            <a:fillRect/>
          </a:stretch>
        </p:blipFill>
        <p:spPr>
          <a:xfrm>
            <a:off x="6247923" y="2471573"/>
            <a:ext cx="4214813" cy="3762705"/>
          </a:xfrm>
          <a:prstGeom prst="rect">
            <a:avLst/>
          </a:prstGeom>
        </p:spPr>
      </p:pic>
      <p:sp>
        <p:nvSpPr>
          <p:cNvPr id="4" name="Footer Placeholder 3">
            <a:extLst>
              <a:ext uri="{FF2B5EF4-FFF2-40B4-BE49-F238E27FC236}">
                <a16:creationId xmlns:a16="http://schemas.microsoft.com/office/drawing/2014/main" id="{9E3FF91B-70A6-423B-8656-41C79B625666}"/>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Tree>
    <p:extLst>
      <p:ext uri="{BB962C8B-B14F-4D97-AF65-F5344CB8AC3E}">
        <p14:creationId xmlns:p14="http://schemas.microsoft.com/office/powerpoint/2010/main" val="4068732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632D-251E-47E6-A67E-B05F3EB3492E}"/>
              </a:ext>
            </a:extLst>
          </p:cNvPr>
          <p:cNvSpPr>
            <a:spLocks noGrp="1"/>
          </p:cNvSpPr>
          <p:nvPr>
            <p:ph type="title"/>
          </p:nvPr>
        </p:nvSpPr>
        <p:spPr/>
        <p:txBody>
          <a:bodyPr/>
          <a:lstStyle/>
          <a:p>
            <a:r>
              <a:rPr lang="en-US" dirty="0"/>
              <a:t>Color blindness is fairly common</a:t>
            </a:r>
          </a:p>
        </p:txBody>
      </p:sp>
      <p:sp>
        <p:nvSpPr>
          <p:cNvPr id="3" name="Content Placeholder 2">
            <a:extLst>
              <a:ext uri="{FF2B5EF4-FFF2-40B4-BE49-F238E27FC236}">
                <a16:creationId xmlns:a16="http://schemas.microsoft.com/office/drawing/2014/main" id="{AD7B45BF-6E16-49EF-97D3-86EBC35B73FA}"/>
              </a:ext>
            </a:extLst>
          </p:cNvPr>
          <p:cNvSpPr>
            <a:spLocks noGrp="1"/>
          </p:cNvSpPr>
          <p:nvPr>
            <p:ph idx="1"/>
          </p:nvPr>
        </p:nvSpPr>
        <p:spPr/>
        <p:txBody>
          <a:bodyPr/>
          <a:lstStyle/>
          <a:p>
            <a:r>
              <a:rPr lang="en-US" dirty="0"/>
              <a:t>About 8% of males*</a:t>
            </a:r>
          </a:p>
          <a:p>
            <a:r>
              <a:rPr lang="en-US" dirty="0"/>
              <a:t>About 0.5% of females*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*According to ColourBlindAwareness.org and Color-Blindness.com</a:t>
            </a:r>
          </a:p>
        </p:txBody>
      </p:sp>
      <p:sp>
        <p:nvSpPr>
          <p:cNvPr id="5" name="Footer Placeholder 4">
            <a:extLst>
              <a:ext uri="{FF2B5EF4-FFF2-40B4-BE49-F238E27FC236}">
                <a16:creationId xmlns:a16="http://schemas.microsoft.com/office/drawing/2014/main" id="{2ACE7803-1B3F-4F97-916E-9F3074C7BD96}"/>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Tree>
    <p:extLst>
      <p:ext uri="{BB962C8B-B14F-4D97-AF65-F5344CB8AC3E}">
        <p14:creationId xmlns:p14="http://schemas.microsoft.com/office/powerpoint/2010/main" val="1242084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6A32025-673E-4C58-AC0D-E2B574B8D636}"/>
              </a:ext>
            </a:extLst>
          </p:cNvPr>
          <p:cNvSpPr>
            <a:spLocks noGrp="1"/>
          </p:cNvSpPr>
          <p:nvPr>
            <p:ph type="title"/>
          </p:nvPr>
        </p:nvSpPr>
        <p:spPr>
          <a:xfrm>
            <a:off x="839788" y="365125"/>
            <a:ext cx="7515542" cy="1325563"/>
          </a:xfrm>
        </p:spPr>
        <p:txBody>
          <a:bodyPr/>
          <a:lstStyle/>
          <a:p>
            <a:r>
              <a:rPr lang="en-US" dirty="0"/>
              <a:t>Comparable Experience</a:t>
            </a:r>
          </a:p>
        </p:txBody>
      </p:sp>
      <p:pic>
        <p:nvPicPr>
          <p:cNvPr id="18" name="Picture 17" descr="The options screen shows Color Blind Mode set to Deuteranope, and Color Blind Strength set to 10.">
            <a:extLst>
              <a:ext uri="{FF2B5EF4-FFF2-40B4-BE49-F238E27FC236}">
                <a16:creationId xmlns:a16="http://schemas.microsoft.com/office/drawing/2014/main" id="{306D4F98-2CF9-4EEA-974B-8A6864AA16F8}"/>
              </a:ext>
            </a:extLst>
          </p:cNvPr>
          <p:cNvPicPr>
            <a:picLocks noChangeAspect="1"/>
          </p:cNvPicPr>
          <p:nvPr/>
        </p:nvPicPr>
        <p:blipFill>
          <a:blip r:embed="rId3"/>
          <a:stretch>
            <a:fillRect/>
          </a:stretch>
        </p:blipFill>
        <p:spPr>
          <a:xfrm>
            <a:off x="7749540" y="519113"/>
            <a:ext cx="4035992" cy="995363"/>
          </a:xfrm>
          <a:prstGeom prst="rect">
            <a:avLst/>
          </a:prstGeom>
        </p:spPr>
      </p:pic>
      <p:sp>
        <p:nvSpPr>
          <p:cNvPr id="2" name="Text Placeholder 1">
            <a:extLst>
              <a:ext uri="{FF2B5EF4-FFF2-40B4-BE49-F238E27FC236}">
                <a16:creationId xmlns:a16="http://schemas.microsoft.com/office/drawing/2014/main" id="{1ED95B44-2351-46DF-8DF6-482C60D7AF98}"/>
              </a:ext>
            </a:extLst>
          </p:cNvPr>
          <p:cNvSpPr>
            <a:spLocks noGrp="1"/>
          </p:cNvSpPr>
          <p:nvPr>
            <p:ph type="body" idx="1"/>
          </p:nvPr>
        </p:nvSpPr>
        <p:spPr/>
        <p:txBody>
          <a:bodyPr/>
          <a:lstStyle/>
          <a:p>
            <a:r>
              <a:rPr lang="en-US" dirty="0"/>
              <a:t>Average Vision without a Filter</a:t>
            </a:r>
          </a:p>
        </p:txBody>
      </p:sp>
      <p:pic>
        <p:nvPicPr>
          <p:cNvPr id="9" name="Picture 8" descr="a red apple on green grass">
            <a:extLst>
              <a:ext uri="{FF2B5EF4-FFF2-40B4-BE49-F238E27FC236}">
                <a16:creationId xmlns:a16="http://schemas.microsoft.com/office/drawing/2014/main" id="{895341B8-586F-48FD-B495-EA1827F475FB}"/>
              </a:ext>
            </a:extLst>
          </p:cNvPr>
          <p:cNvPicPr>
            <a:picLocks noChangeAspect="1"/>
          </p:cNvPicPr>
          <p:nvPr/>
        </p:nvPicPr>
        <p:blipFill>
          <a:blip r:embed="rId4"/>
          <a:stretch>
            <a:fillRect/>
          </a:stretch>
        </p:blipFill>
        <p:spPr>
          <a:xfrm>
            <a:off x="948492" y="2471573"/>
            <a:ext cx="4214813" cy="3749499"/>
          </a:xfrm>
          <a:prstGeom prst="rect">
            <a:avLst/>
          </a:prstGeom>
        </p:spPr>
      </p:pic>
      <p:sp>
        <p:nvSpPr>
          <p:cNvPr id="15" name="Text Placeholder 14">
            <a:extLst>
              <a:ext uri="{FF2B5EF4-FFF2-40B4-BE49-F238E27FC236}">
                <a16:creationId xmlns:a16="http://schemas.microsoft.com/office/drawing/2014/main" id="{CE685EE4-21C7-40AB-94C7-F69DAB45A817}"/>
              </a:ext>
            </a:extLst>
          </p:cNvPr>
          <p:cNvSpPr>
            <a:spLocks noGrp="1"/>
          </p:cNvSpPr>
          <p:nvPr>
            <p:ph type="body" sz="quarter" idx="3"/>
          </p:nvPr>
        </p:nvSpPr>
        <p:spPr/>
        <p:txBody>
          <a:bodyPr/>
          <a:lstStyle/>
          <a:p>
            <a:r>
              <a:rPr lang="en-US" dirty="0"/>
              <a:t>Deuteranopia Simulation with Filter</a:t>
            </a:r>
          </a:p>
        </p:txBody>
      </p:sp>
      <p:pic>
        <p:nvPicPr>
          <p:cNvPr id="19" name="Picture 18" descr="a light golden-green apple on darker golden-green grass - The visibility of the apple is similar to the visibility provided in the average vision, no filter example.">
            <a:extLst>
              <a:ext uri="{FF2B5EF4-FFF2-40B4-BE49-F238E27FC236}">
                <a16:creationId xmlns:a16="http://schemas.microsoft.com/office/drawing/2014/main" id="{B4E90E65-CAC1-4AD5-B756-590548C1F95A}"/>
              </a:ext>
            </a:extLst>
          </p:cNvPr>
          <p:cNvPicPr>
            <a:picLocks noChangeAspect="1"/>
          </p:cNvPicPr>
          <p:nvPr/>
        </p:nvPicPr>
        <p:blipFill>
          <a:blip r:embed="rId5"/>
          <a:stretch>
            <a:fillRect/>
          </a:stretch>
        </p:blipFill>
        <p:spPr>
          <a:xfrm>
            <a:off x="6247923" y="2471573"/>
            <a:ext cx="4214813" cy="3762705"/>
          </a:xfrm>
          <a:prstGeom prst="rect">
            <a:avLst/>
          </a:prstGeom>
        </p:spPr>
      </p:pic>
      <p:sp>
        <p:nvSpPr>
          <p:cNvPr id="4" name="Footer Placeholder 3">
            <a:extLst>
              <a:ext uri="{FF2B5EF4-FFF2-40B4-BE49-F238E27FC236}">
                <a16:creationId xmlns:a16="http://schemas.microsoft.com/office/drawing/2014/main" id="{9E3FF91B-70A6-423B-8656-41C79B625666}"/>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Tree>
    <p:extLst>
      <p:ext uri="{BB962C8B-B14F-4D97-AF65-F5344CB8AC3E}">
        <p14:creationId xmlns:p14="http://schemas.microsoft.com/office/powerpoint/2010/main" val="1589996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54EC09-024F-438D-80DD-931D5DA1A643}"/>
              </a:ext>
            </a:extLst>
          </p:cNvPr>
          <p:cNvSpPr>
            <a:spLocks noGrp="1"/>
          </p:cNvSpPr>
          <p:nvPr>
            <p:ph type="ctrTitle"/>
          </p:nvPr>
        </p:nvSpPr>
        <p:spPr/>
        <p:txBody>
          <a:bodyPr/>
          <a:lstStyle/>
          <a:p>
            <a:r>
              <a:rPr lang="en-US" dirty="0"/>
              <a:t>3. Customization Options</a:t>
            </a:r>
          </a:p>
        </p:txBody>
      </p:sp>
      <p:sp>
        <p:nvSpPr>
          <p:cNvPr id="9" name="Subtitle 8">
            <a:extLst>
              <a:ext uri="{FF2B5EF4-FFF2-40B4-BE49-F238E27FC236}">
                <a16:creationId xmlns:a16="http://schemas.microsoft.com/office/drawing/2014/main" id="{DC063EEF-B7FB-48B4-9E68-DBF5F5CFB126}"/>
              </a:ext>
            </a:extLst>
          </p:cNvPr>
          <p:cNvSpPr>
            <a:spLocks noGrp="1"/>
          </p:cNvSpPr>
          <p:nvPr>
            <p:ph type="subTitle" idx="1"/>
          </p:nvPr>
        </p:nvSpPr>
        <p:spPr/>
        <p:txBody>
          <a:bodyPr/>
          <a:lstStyle/>
          <a:p>
            <a:r>
              <a:rPr lang="en-US" dirty="0"/>
              <a:t>Advantage: Allows a greater range of accommodation and may be useful to those with other vision impairments as well</a:t>
            </a:r>
          </a:p>
        </p:txBody>
      </p:sp>
      <p:sp>
        <p:nvSpPr>
          <p:cNvPr id="7" name="Footer Placeholder 6">
            <a:extLst>
              <a:ext uri="{FF2B5EF4-FFF2-40B4-BE49-F238E27FC236}">
                <a16:creationId xmlns:a16="http://schemas.microsoft.com/office/drawing/2014/main" id="{0ED998A8-DD47-49C9-A05E-620CB1B5793C}"/>
              </a:ext>
            </a:extLst>
          </p:cNvPr>
          <p:cNvSpPr>
            <a:spLocks noGrp="1"/>
          </p:cNvSpPr>
          <p:nvPr>
            <p:ph type="ftr" sz="quarter" idx="11"/>
          </p:nvPr>
        </p:nvSpPr>
        <p:spPr/>
        <p:txBody>
          <a:bodyPr/>
          <a:lstStyle/>
          <a:p>
            <a:r>
              <a:rPr lang="en-US" dirty="0"/>
              <a:t>Creative Commons </a:t>
            </a:r>
            <a:r>
              <a:rPr lang="en-US" dirty="0" err="1"/>
              <a:t>LicenseThis</a:t>
            </a:r>
            <a:r>
              <a:rPr lang="en-US" dirty="0"/>
              <a:t> work is licensed under a Creative Commons Attribution-</a:t>
            </a:r>
            <a:r>
              <a:rPr lang="en-US" dirty="0" err="1"/>
              <a:t>NonCommercial</a:t>
            </a:r>
            <a:r>
              <a:rPr lang="en-US" dirty="0"/>
              <a:t>-</a:t>
            </a:r>
            <a:r>
              <a:rPr lang="en-US" dirty="0" err="1"/>
              <a:t>ShareAlike</a:t>
            </a:r>
            <a:r>
              <a:rPr lang="en-US" dirty="0"/>
              <a:t> 4.0 International License</a:t>
            </a:r>
          </a:p>
          <a:p>
            <a:endParaRPr lang="en-US" dirty="0"/>
          </a:p>
        </p:txBody>
      </p:sp>
    </p:spTree>
    <p:extLst>
      <p:ext uri="{BB962C8B-B14F-4D97-AF65-F5344CB8AC3E}">
        <p14:creationId xmlns:p14="http://schemas.microsoft.com/office/powerpoint/2010/main" val="2844760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E88A3-E48D-4E81-9C4B-D268C22E86BD}"/>
              </a:ext>
            </a:extLst>
          </p:cNvPr>
          <p:cNvSpPr>
            <a:spLocks noGrp="1"/>
          </p:cNvSpPr>
          <p:nvPr>
            <p:ph type="title"/>
          </p:nvPr>
        </p:nvSpPr>
        <p:spPr/>
        <p:txBody>
          <a:bodyPr>
            <a:normAutofit/>
          </a:bodyPr>
          <a:lstStyle/>
          <a:p>
            <a:r>
              <a:rPr lang="en-US" dirty="0"/>
              <a:t>Customization Options: </a:t>
            </a:r>
            <a:br>
              <a:rPr lang="en-US" dirty="0"/>
            </a:br>
            <a:r>
              <a:rPr lang="en-US" dirty="0"/>
              <a:t>Specific to Your Game</a:t>
            </a:r>
          </a:p>
        </p:txBody>
      </p:sp>
      <p:sp>
        <p:nvSpPr>
          <p:cNvPr id="3" name="Content Placeholder 2">
            <a:extLst>
              <a:ext uri="{FF2B5EF4-FFF2-40B4-BE49-F238E27FC236}">
                <a16:creationId xmlns:a16="http://schemas.microsoft.com/office/drawing/2014/main" id="{FA779C60-D847-477C-A44F-8F90F3F0F73A}"/>
              </a:ext>
            </a:extLst>
          </p:cNvPr>
          <p:cNvSpPr>
            <a:spLocks noGrp="1"/>
          </p:cNvSpPr>
          <p:nvPr>
            <p:ph idx="1"/>
          </p:nvPr>
        </p:nvSpPr>
        <p:spPr>
          <a:xfrm>
            <a:off x="838199" y="1825625"/>
            <a:ext cx="10515599" cy="4351338"/>
          </a:xfrm>
        </p:spPr>
        <p:txBody>
          <a:bodyPr>
            <a:normAutofit/>
          </a:bodyPr>
          <a:lstStyle/>
          <a:p>
            <a:pPr marL="514350" indent="-514350">
              <a:buFont typeface="+mj-lt"/>
              <a:buAutoNum type="arabicPeriod"/>
            </a:pPr>
            <a:r>
              <a:rPr lang="en-US" dirty="0"/>
              <a:t>Identify key elements that might be difficult to see</a:t>
            </a:r>
          </a:p>
          <a:p>
            <a:pPr lvl="1"/>
            <a:r>
              <a:rPr lang="en-US" dirty="0"/>
              <a:t>The formal guidelines mention crosshairs and mini maps, but look out for the key elements in </a:t>
            </a:r>
            <a:r>
              <a:rPr lang="en-US" u="sng" dirty="0"/>
              <a:t>your</a:t>
            </a:r>
            <a:r>
              <a:rPr lang="en-US" dirty="0"/>
              <a:t> game.</a:t>
            </a:r>
          </a:p>
          <a:p>
            <a:pPr marL="514350" indent="-514350">
              <a:buFont typeface="+mj-lt"/>
              <a:buAutoNum type="arabicPeriod"/>
            </a:pPr>
            <a:r>
              <a:rPr lang="en-US" dirty="0"/>
              <a:t>Test with simulators</a:t>
            </a:r>
          </a:p>
          <a:p>
            <a:pPr marL="514350" indent="-514350">
              <a:buFont typeface="+mj-lt"/>
              <a:buAutoNum type="arabicPeriod"/>
            </a:pPr>
            <a:r>
              <a:rPr lang="en-US" dirty="0"/>
              <a:t>If possible, test with actual colorblind users</a:t>
            </a:r>
          </a:p>
          <a:p>
            <a:pPr marL="514350" indent="-514350">
              <a:buFont typeface="+mj-lt"/>
              <a:buAutoNum type="arabicPeriod"/>
            </a:pPr>
            <a:r>
              <a:rPr lang="en-US" dirty="0"/>
              <a:t>Provide settings that let colorblind users choose the colors for key game elements. </a:t>
            </a:r>
          </a:p>
          <a:p>
            <a:pPr lvl="1"/>
            <a:r>
              <a:rPr lang="en-US" dirty="0"/>
              <a:t>Consider offering other customizations as well, such as size or glow</a:t>
            </a:r>
          </a:p>
          <a:p>
            <a:endParaRPr lang="en-US" dirty="0"/>
          </a:p>
        </p:txBody>
      </p:sp>
      <p:sp>
        <p:nvSpPr>
          <p:cNvPr id="4" name="Footer Placeholder 3">
            <a:extLst>
              <a:ext uri="{FF2B5EF4-FFF2-40B4-BE49-F238E27FC236}">
                <a16:creationId xmlns:a16="http://schemas.microsoft.com/office/drawing/2014/main" id="{5F8760FA-50CA-45C0-B389-5E59E500516C}"/>
              </a:ext>
            </a:extLst>
          </p:cNvPr>
          <p:cNvSpPr>
            <a:spLocks noGrp="1"/>
          </p:cNvSpPr>
          <p:nvPr>
            <p:ph type="ftr" sz="quarter" idx="11"/>
          </p:nvPr>
        </p:nvSpPr>
        <p:spPr/>
        <p:txBody>
          <a:bodyPr/>
          <a:lstStyle/>
          <a:p>
            <a:r>
              <a:rPr lang="en-GB"/>
              <a:t>Creative Commons License
This work is licensed under a Creative Commons Attribution-NonCommercial-ShareAlike 4.0 International License</a:t>
            </a:r>
            <a:endParaRPr lang="en-US" dirty="0"/>
          </a:p>
        </p:txBody>
      </p:sp>
    </p:spTree>
    <p:extLst>
      <p:ext uri="{BB962C8B-B14F-4D97-AF65-F5344CB8AC3E}">
        <p14:creationId xmlns:p14="http://schemas.microsoft.com/office/powerpoint/2010/main" val="1844622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632D-251E-47E6-A67E-B05F3EB3492E}"/>
              </a:ext>
            </a:extLst>
          </p:cNvPr>
          <p:cNvSpPr>
            <a:spLocks noGrp="1"/>
          </p:cNvSpPr>
          <p:nvPr>
            <p:ph type="title"/>
          </p:nvPr>
        </p:nvSpPr>
        <p:spPr>
          <a:xfrm>
            <a:off x="838200" y="365125"/>
            <a:ext cx="6070600" cy="1325563"/>
          </a:xfrm>
        </p:spPr>
        <p:txBody>
          <a:bodyPr/>
          <a:lstStyle/>
          <a:p>
            <a:r>
              <a:rPr lang="en-US" dirty="0"/>
              <a:t>Customization Options: Honor Device Settings</a:t>
            </a:r>
          </a:p>
        </p:txBody>
      </p:sp>
      <p:sp>
        <p:nvSpPr>
          <p:cNvPr id="3" name="Content Placeholder 2">
            <a:extLst>
              <a:ext uri="{FF2B5EF4-FFF2-40B4-BE49-F238E27FC236}">
                <a16:creationId xmlns:a16="http://schemas.microsoft.com/office/drawing/2014/main" id="{AD7B45BF-6E16-49EF-97D3-86EBC35B73FA}"/>
              </a:ext>
            </a:extLst>
          </p:cNvPr>
          <p:cNvSpPr>
            <a:spLocks noGrp="1"/>
          </p:cNvSpPr>
          <p:nvPr>
            <p:ph sz="half" idx="1"/>
          </p:nvPr>
        </p:nvSpPr>
        <p:spPr/>
        <p:txBody>
          <a:bodyPr>
            <a:normAutofit fontScale="85000" lnSpcReduction="10000"/>
          </a:bodyPr>
          <a:lstStyle/>
          <a:p>
            <a:pPr marL="514350" indent="-514350">
              <a:buFont typeface="+mj-lt"/>
              <a:buAutoNum type="arabicPeriod"/>
            </a:pPr>
            <a:r>
              <a:rPr lang="en-US" dirty="0"/>
              <a:t>See if the operating systems that you support offer color blindness settings</a:t>
            </a:r>
          </a:p>
          <a:p>
            <a:pPr marL="514350" indent="-514350">
              <a:buFont typeface="+mj-lt"/>
              <a:buAutoNum type="arabicPeriod"/>
            </a:pPr>
            <a:r>
              <a:rPr lang="en-US" dirty="0"/>
              <a:t>See if these settings impact your game without any action from you</a:t>
            </a:r>
          </a:p>
          <a:p>
            <a:pPr marL="514350" indent="-514350">
              <a:buFont typeface="+mj-lt"/>
              <a:buAutoNum type="arabicPeriod"/>
            </a:pPr>
            <a:r>
              <a:rPr lang="en-US" dirty="0"/>
              <a:t>Test &amp; Document</a:t>
            </a:r>
          </a:p>
          <a:p>
            <a:pPr lvl="1"/>
            <a:r>
              <a:rPr lang="en-US" dirty="0"/>
              <a:t>Make sure the settings work well with your game</a:t>
            </a:r>
          </a:p>
          <a:p>
            <a:pPr lvl="1"/>
            <a:r>
              <a:rPr lang="en-US" dirty="0"/>
              <a:t>Document results for users</a:t>
            </a:r>
          </a:p>
          <a:p>
            <a:pPr marL="514350" indent="-514350">
              <a:buFont typeface="+mj-lt"/>
              <a:buAutoNum type="arabicPeriod"/>
            </a:pPr>
            <a:r>
              <a:rPr lang="en-US" dirty="0"/>
              <a:t>Consider responding in other ways if your users have these settings set </a:t>
            </a:r>
          </a:p>
          <a:p>
            <a:pPr lvl="1"/>
            <a:r>
              <a:rPr lang="en-US" dirty="0"/>
              <a:t>Additional color changes</a:t>
            </a:r>
          </a:p>
          <a:p>
            <a:pPr lvl="1"/>
            <a:r>
              <a:rPr lang="en-US" dirty="0"/>
              <a:t>Alerting the user to additional settings</a:t>
            </a:r>
          </a:p>
          <a:p>
            <a:endParaRPr lang="en-US" dirty="0"/>
          </a:p>
        </p:txBody>
      </p:sp>
      <p:pic>
        <p:nvPicPr>
          <p:cNvPr id="7" name="Content Placeholder 6" descr="Screen shot of the color filters settings on iOS shows a menu of the following: greyscale, Protanopia, Deuteranopia, Tritanopia, and Color Tint. There is also a button to turn color filters on or off and an Intensity slider.">
            <a:extLst>
              <a:ext uri="{FF2B5EF4-FFF2-40B4-BE49-F238E27FC236}">
                <a16:creationId xmlns:a16="http://schemas.microsoft.com/office/drawing/2014/main" id="{D78B71A7-7A77-4DFC-8E6B-4F38F081936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39000" y="556154"/>
            <a:ext cx="4114800" cy="5486401"/>
          </a:xfrm>
        </p:spPr>
      </p:pic>
      <p:sp>
        <p:nvSpPr>
          <p:cNvPr id="5" name="Footer Placeholder 4">
            <a:extLst>
              <a:ext uri="{FF2B5EF4-FFF2-40B4-BE49-F238E27FC236}">
                <a16:creationId xmlns:a16="http://schemas.microsoft.com/office/drawing/2014/main" id="{A06F785C-9A39-4A96-AAD2-592EEE5C354D}"/>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Tree>
    <p:extLst>
      <p:ext uri="{BB962C8B-B14F-4D97-AF65-F5344CB8AC3E}">
        <p14:creationId xmlns:p14="http://schemas.microsoft.com/office/powerpoint/2010/main" val="3979954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8B3E2A-E01B-45F8-A568-029AC80EAD64}"/>
              </a:ext>
            </a:extLst>
          </p:cNvPr>
          <p:cNvSpPr>
            <a:spLocks noGrp="1"/>
          </p:cNvSpPr>
          <p:nvPr>
            <p:ph type="ctrTitle"/>
          </p:nvPr>
        </p:nvSpPr>
        <p:spPr/>
        <p:txBody>
          <a:bodyPr/>
          <a:lstStyle/>
          <a:p>
            <a:r>
              <a:rPr lang="en-US" dirty="0"/>
              <a:t>Resources</a:t>
            </a:r>
          </a:p>
        </p:txBody>
      </p:sp>
      <p:sp>
        <p:nvSpPr>
          <p:cNvPr id="6" name="Subtitle 5">
            <a:extLst>
              <a:ext uri="{FF2B5EF4-FFF2-40B4-BE49-F238E27FC236}">
                <a16:creationId xmlns:a16="http://schemas.microsoft.com/office/drawing/2014/main" id="{97F9E6A4-A9F5-4F60-BBA7-55D446A77CC3}"/>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C13267B9-5595-4202-A283-7077E4B790DB}"/>
              </a:ext>
            </a:extLst>
          </p:cNvPr>
          <p:cNvSpPr>
            <a:spLocks noGrp="1"/>
          </p:cNvSpPr>
          <p:nvPr>
            <p:ph type="ftr" sz="quarter" idx="11"/>
          </p:nvPr>
        </p:nvSpPr>
        <p:spPr/>
        <p:txBody>
          <a:bodyPr/>
          <a:lstStyle/>
          <a:p>
            <a:r>
              <a:rPr lang="en-GB"/>
              <a:t>Creative Commons License
This work is licensed under a Creative Commons Attribution-NonCommercial-ShareAlike 4.0 International License</a:t>
            </a:r>
            <a:endParaRPr lang="en-US" dirty="0"/>
          </a:p>
        </p:txBody>
      </p:sp>
    </p:spTree>
    <p:extLst>
      <p:ext uri="{BB962C8B-B14F-4D97-AF65-F5344CB8AC3E}">
        <p14:creationId xmlns:p14="http://schemas.microsoft.com/office/powerpoint/2010/main" val="1245694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632D-251E-47E6-A67E-B05F3EB3492E}"/>
              </a:ext>
            </a:extLst>
          </p:cNvPr>
          <p:cNvSpPr>
            <a:spLocks noGrp="1"/>
          </p:cNvSpPr>
          <p:nvPr>
            <p:ph type="title"/>
          </p:nvPr>
        </p:nvSpPr>
        <p:spPr/>
        <p:txBody>
          <a:bodyPr/>
          <a:lstStyle/>
          <a:p>
            <a:r>
              <a:rPr lang="en-US" dirty="0"/>
              <a:t>Color Blindness Simulators</a:t>
            </a:r>
          </a:p>
        </p:txBody>
      </p:sp>
      <p:sp>
        <p:nvSpPr>
          <p:cNvPr id="3" name="Content Placeholder 2">
            <a:extLst>
              <a:ext uri="{FF2B5EF4-FFF2-40B4-BE49-F238E27FC236}">
                <a16:creationId xmlns:a16="http://schemas.microsoft.com/office/drawing/2014/main" id="{AD7B45BF-6E16-49EF-97D3-86EBC35B73FA}"/>
              </a:ext>
            </a:extLst>
          </p:cNvPr>
          <p:cNvSpPr>
            <a:spLocks noGrp="1"/>
          </p:cNvSpPr>
          <p:nvPr>
            <p:ph idx="1"/>
          </p:nvPr>
        </p:nvSpPr>
        <p:spPr/>
        <p:txBody>
          <a:bodyPr/>
          <a:lstStyle/>
          <a:p>
            <a:r>
              <a:rPr lang="en-US" dirty="0">
                <a:hlinkClick r:id="rId3"/>
              </a:rPr>
              <a:t>http://colororacle.org/</a:t>
            </a:r>
            <a:r>
              <a:rPr lang="en-US" dirty="0"/>
              <a:t> </a:t>
            </a:r>
          </a:p>
          <a:p>
            <a:r>
              <a:rPr lang="en-US" dirty="0">
                <a:hlinkClick r:id="rId4"/>
              </a:rPr>
              <a:t>http://www.etre.com/tools/colourblindsimulator/</a:t>
            </a:r>
            <a:r>
              <a:rPr lang="en-US" dirty="0"/>
              <a:t> </a:t>
            </a:r>
          </a:p>
          <a:p>
            <a:r>
              <a:rPr lang="en-US" dirty="0">
                <a:hlinkClick r:id="rId5"/>
              </a:rPr>
              <a:t>https://developer.paciellogroup.com/resources/contrastanalyser/</a:t>
            </a:r>
            <a:endParaRPr lang="en-US" dirty="0"/>
          </a:p>
          <a:p>
            <a:r>
              <a:rPr lang="en-US" dirty="0">
                <a:hlinkClick r:id="rId6"/>
              </a:rPr>
              <a:t>http://www.color-blindness.com/coblis-color-blindness-simulator/</a:t>
            </a:r>
            <a:endParaRPr lang="en-US" dirty="0"/>
          </a:p>
          <a:p>
            <a:pPr marL="0" indent="0">
              <a:buNone/>
            </a:pPr>
            <a:endParaRPr lang="en-US" dirty="0"/>
          </a:p>
        </p:txBody>
      </p:sp>
      <p:sp>
        <p:nvSpPr>
          <p:cNvPr id="5" name="Footer Placeholder 4">
            <a:extLst>
              <a:ext uri="{FF2B5EF4-FFF2-40B4-BE49-F238E27FC236}">
                <a16:creationId xmlns:a16="http://schemas.microsoft.com/office/drawing/2014/main" id="{A06F785C-9A39-4A96-AAD2-592EEE5C354D}"/>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Tree>
    <p:extLst>
      <p:ext uri="{BB962C8B-B14F-4D97-AF65-F5344CB8AC3E}">
        <p14:creationId xmlns:p14="http://schemas.microsoft.com/office/powerpoint/2010/main" val="1299580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632D-251E-47E6-A67E-B05F3EB3492E}"/>
              </a:ext>
            </a:extLst>
          </p:cNvPr>
          <p:cNvSpPr>
            <a:spLocks noGrp="1"/>
          </p:cNvSpPr>
          <p:nvPr>
            <p:ph type="title"/>
          </p:nvPr>
        </p:nvSpPr>
        <p:spPr/>
        <p:txBody>
          <a:bodyPr/>
          <a:lstStyle/>
          <a:p>
            <a:r>
              <a:rPr lang="en-US" dirty="0"/>
              <a:t>More Accessibility Guidelines</a:t>
            </a:r>
          </a:p>
        </p:txBody>
      </p:sp>
      <p:sp>
        <p:nvSpPr>
          <p:cNvPr id="3" name="Content Placeholder 2">
            <a:extLst>
              <a:ext uri="{FF2B5EF4-FFF2-40B4-BE49-F238E27FC236}">
                <a16:creationId xmlns:a16="http://schemas.microsoft.com/office/drawing/2014/main" id="{AD7B45BF-6E16-49EF-97D3-86EBC35B73FA}"/>
              </a:ext>
            </a:extLst>
          </p:cNvPr>
          <p:cNvSpPr>
            <a:spLocks noGrp="1"/>
          </p:cNvSpPr>
          <p:nvPr>
            <p:ph idx="1"/>
          </p:nvPr>
        </p:nvSpPr>
        <p:spPr/>
        <p:txBody>
          <a:bodyPr/>
          <a:lstStyle/>
          <a:p>
            <a:r>
              <a:rPr lang="en-US" dirty="0"/>
              <a:t>These slides cover color blindness specifically. </a:t>
            </a:r>
          </a:p>
          <a:p>
            <a:r>
              <a:rPr lang="en-US" dirty="0"/>
              <a:t>Color blindness sometimes occurs with other conditions, such as mild visual impairment and low vision. </a:t>
            </a:r>
          </a:p>
          <a:p>
            <a:r>
              <a:rPr lang="en-US" dirty="0"/>
              <a:t>There are guidelines in the Game Accessibility Guidelines that cover a variety visual impairments </a:t>
            </a:r>
          </a:p>
          <a:p>
            <a:r>
              <a:rPr lang="en-US" dirty="0"/>
              <a:t>Hearing, cognitive and mobility impairments are also discussed</a:t>
            </a:r>
          </a:p>
          <a:p>
            <a:r>
              <a:rPr lang="en-US" dirty="0">
                <a:hlinkClick r:id="rId3"/>
              </a:rPr>
              <a:t>http://gameaccessibilityguidelines.com</a:t>
            </a:r>
            <a:endParaRPr lang="en-US" dirty="0"/>
          </a:p>
          <a:p>
            <a:r>
              <a:rPr lang="en-US" dirty="0">
                <a:hlinkClick r:id="rId4"/>
              </a:rPr>
              <a:t>https://www.includification.com/</a:t>
            </a:r>
            <a:endParaRPr lang="en-US" dirty="0"/>
          </a:p>
        </p:txBody>
      </p:sp>
      <p:sp>
        <p:nvSpPr>
          <p:cNvPr id="5" name="Footer Placeholder 4">
            <a:extLst>
              <a:ext uri="{FF2B5EF4-FFF2-40B4-BE49-F238E27FC236}">
                <a16:creationId xmlns:a16="http://schemas.microsoft.com/office/drawing/2014/main" id="{A06F785C-9A39-4A96-AAD2-592EEE5C354D}"/>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Tree>
    <p:extLst>
      <p:ext uri="{BB962C8B-B14F-4D97-AF65-F5344CB8AC3E}">
        <p14:creationId xmlns:p14="http://schemas.microsoft.com/office/powerpoint/2010/main" val="3588049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632D-251E-47E6-A67E-B05F3EB3492E}"/>
              </a:ext>
            </a:extLst>
          </p:cNvPr>
          <p:cNvSpPr>
            <a:spLocks noGrp="1"/>
          </p:cNvSpPr>
          <p:nvPr>
            <p:ph type="title"/>
          </p:nvPr>
        </p:nvSpPr>
        <p:spPr/>
        <p:txBody>
          <a:bodyPr/>
          <a:lstStyle/>
          <a:p>
            <a:r>
              <a:rPr lang="en-US" dirty="0"/>
              <a:t>Additional Open Educational Resources (OER)</a:t>
            </a:r>
          </a:p>
        </p:txBody>
      </p:sp>
      <p:sp>
        <p:nvSpPr>
          <p:cNvPr id="3" name="Content Placeholder 2">
            <a:extLst>
              <a:ext uri="{FF2B5EF4-FFF2-40B4-BE49-F238E27FC236}">
                <a16:creationId xmlns:a16="http://schemas.microsoft.com/office/drawing/2014/main" id="{AD7B45BF-6E16-49EF-97D3-86EBC35B73FA}"/>
              </a:ext>
            </a:extLst>
          </p:cNvPr>
          <p:cNvSpPr>
            <a:spLocks noGrp="1"/>
          </p:cNvSpPr>
          <p:nvPr>
            <p:ph idx="1"/>
          </p:nvPr>
        </p:nvSpPr>
        <p:spPr/>
        <p:txBody>
          <a:bodyPr/>
          <a:lstStyle/>
          <a:p>
            <a:pPr marL="0" indent="0">
              <a:buNone/>
            </a:pPr>
            <a:r>
              <a:rPr lang="en-US" dirty="0"/>
              <a:t>Look out for more and future OERs from the Game Accessibility Special Interest Group of the International Game Developers Association here:</a:t>
            </a:r>
          </a:p>
          <a:p>
            <a:pPr marL="0" indent="0" algn="ctr">
              <a:buNone/>
            </a:pPr>
            <a:r>
              <a:rPr lang="en-US" dirty="0"/>
              <a:t> </a:t>
            </a:r>
            <a:r>
              <a:rPr lang="en-US" dirty="0">
                <a:hlinkClick r:id="rId3"/>
              </a:rPr>
              <a:t>https://igda-gasig.org/oer/</a:t>
            </a:r>
            <a:r>
              <a:rPr lang="en-US" dirty="0"/>
              <a:t> </a:t>
            </a:r>
          </a:p>
        </p:txBody>
      </p:sp>
      <p:sp>
        <p:nvSpPr>
          <p:cNvPr id="5" name="Footer Placeholder 4">
            <a:extLst>
              <a:ext uri="{FF2B5EF4-FFF2-40B4-BE49-F238E27FC236}">
                <a16:creationId xmlns:a16="http://schemas.microsoft.com/office/drawing/2014/main" id="{A06F785C-9A39-4A96-AAD2-592EEE5C354D}"/>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Tree>
    <p:extLst>
      <p:ext uri="{BB962C8B-B14F-4D97-AF65-F5344CB8AC3E}">
        <p14:creationId xmlns:p14="http://schemas.microsoft.com/office/powerpoint/2010/main" val="2287392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632D-251E-47E6-A67E-B05F3EB3492E}"/>
              </a:ext>
            </a:extLst>
          </p:cNvPr>
          <p:cNvSpPr>
            <a:spLocks noGrp="1"/>
          </p:cNvSpPr>
          <p:nvPr>
            <p:ph type="title"/>
          </p:nvPr>
        </p:nvSpPr>
        <p:spPr/>
        <p:txBody>
          <a:bodyPr>
            <a:normAutofit/>
          </a:bodyPr>
          <a:lstStyle/>
          <a:p>
            <a:r>
              <a:rPr lang="en-US" dirty="0"/>
              <a:t>People who are “Color Blind” see different ranges of Colors</a:t>
            </a:r>
          </a:p>
        </p:txBody>
      </p:sp>
      <p:sp>
        <p:nvSpPr>
          <p:cNvPr id="6" name="Text Placeholder 5">
            <a:extLst>
              <a:ext uri="{FF2B5EF4-FFF2-40B4-BE49-F238E27FC236}">
                <a16:creationId xmlns:a16="http://schemas.microsoft.com/office/drawing/2014/main" id="{ED7F2509-4105-46D4-8FCA-31EBBC541CD7}"/>
              </a:ext>
            </a:extLst>
          </p:cNvPr>
          <p:cNvSpPr>
            <a:spLocks noGrp="1"/>
          </p:cNvSpPr>
          <p:nvPr>
            <p:ph type="body" idx="1"/>
          </p:nvPr>
        </p:nvSpPr>
        <p:spPr/>
        <p:txBody>
          <a:bodyPr/>
          <a:lstStyle/>
          <a:p>
            <a:r>
              <a:rPr lang="en-US" dirty="0"/>
              <a:t>Average</a:t>
            </a:r>
          </a:p>
        </p:txBody>
      </p:sp>
      <p:pic>
        <p:nvPicPr>
          <p:cNvPr id="7" name="Picture 6" descr="Four peppers: orange, green, red and yellow">
            <a:extLst>
              <a:ext uri="{FF2B5EF4-FFF2-40B4-BE49-F238E27FC236}">
                <a16:creationId xmlns:a16="http://schemas.microsoft.com/office/drawing/2014/main" id="{BAF1300D-6162-46E3-826B-F59A0C839AD6}"/>
              </a:ext>
            </a:extLst>
          </p:cNvPr>
          <p:cNvPicPr>
            <a:picLocks noChangeAspect="1"/>
          </p:cNvPicPr>
          <p:nvPr/>
        </p:nvPicPr>
        <p:blipFill>
          <a:blip r:embed="rId3"/>
          <a:stretch>
            <a:fillRect/>
          </a:stretch>
        </p:blipFill>
        <p:spPr>
          <a:xfrm>
            <a:off x="943505" y="2753519"/>
            <a:ext cx="3198813" cy="3198813"/>
          </a:xfrm>
          <a:prstGeom prst="rect">
            <a:avLst/>
          </a:prstGeom>
        </p:spPr>
      </p:pic>
      <p:sp>
        <p:nvSpPr>
          <p:cNvPr id="12" name="Text Placeholder 11">
            <a:extLst>
              <a:ext uri="{FF2B5EF4-FFF2-40B4-BE49-F238E27FC236}">
                <a16:creationId xmlns:a16="http://schemas.microsoft.com/office/drawing/2014/main" id="{21281433-74B3-4AA4-9708-81173CBD37AE}"/>
              </a:ext>
            </a:extLst>
          </p:cNvPr>
          <p:cNvSpPr>
            <a:spLocks noGrp="1"/>
          </p:cNvSpPr>
          <p:nvPr>
            <p:ph type="body" sz="quarter" idx="3"/>
          </p:nvPr>
        </p:nvSpPr>
        <p:spPr/>
        <p:txBody>
          <a:bodyPr/>
          <a:lstStyle/>
          <a:p>
            <a:r>
              <a:rPr lang="en-US" dirty="0"/>
              <a:t>Color Blind</a:t>
            </a:r>
          </a:p>
        </p:txBody>
      </p:sp>
      <p:sp>
        <p:nvSpPr>
          <p:cNvPr id="14" name="Rectangle 13">
            <a:extLst>
              <a:ext uri="{FF2B5EF4-FFF2-40B4-BE49-F238E27FC236}">
                <a16:creationId xmlns:a16="http://schemas.microsoft.com/office/drawing/2014/main" id="{5ED7C763-663F-44D5-AA38-74E035D2773F}"/>
              </a:ext>
            </a:extLst>
          </p:cNvPr>
          <p:cNvSpPr/>
          <p:nvPr/>
        </p:nvSpPr>
        <p:spPr>
          <a:xfrm>
            <a:off x="6172200" y="2505075"/>
            <a:ext cx="5539273" cy="830997"/>
          </a:xfrm>
          <a:prstGeom prst="rect">
            <a:avLst/>
          </a:prstGeom>
        </p:spPr>
        <p:txBody>
          <a:bodyPr wrap="none">
            <a:spAutoFit/>
          </a:bodyPr>
          <a:lstStyle/>
          <a:p>
            <a:r>
              <a:rPr lang="en-US" sz="2400" dirty="0"/>
              <a:t>Seeing no color (e.g. seeing in greyscale) is </a:t>
            </a:r>
          </a:p>
          <a:p>
            <a:r>
              <a:rPr lang="en-US" sz="2400" dirty="0"/>
              <a:t>extremely rare.</a:t>
            </a:r>
          </a:p>
        </p:txBody>
      </p:sp>
      <p:pic>
        <p:nvPicPr>
          <p:cNvPr id="9" name="Content Placeholder 8" descr="Four peppers: orange pepper looks greenish yellow, green pepper looks dark grey, red pepper looks medium grey, yellow pepper looks yellow">
            <a:extLst>
              <a:ext uri="{FF2B5EF4-FFF2-40B4-BE49-F238E27FC236}">
                <a16:creationId xmlns:a16="http://schemas.microsoft.com/office/drawing/2014/main" id="{DB831344-5460-4458-B971-1F467324F6B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90731" y="3429000"/>
            <a:ext cx="2381250" cy="2381250"/>
          </a:xfrm>
        </p:spPr>
      </p:pic>
      <p:pic>
        <p:nvPicPr>
          <p:cNvPr id="11" name="Picture 10" descr="Four peppers: orange pepper looks deep pink, green pepper looks bluish green, red pepper looks red, yellow pepper looks pink">
            <a:extLst>
              <a:ext uri="{FF2B5EF4-FFF2-40B4-BE49-F238E27FC236}">
                <a16:creationId xmlns:a16="http://schemas.microsoft.com/office/drawing/2014/main" id="{99260B46-165B-4558-BB2F-7C56DE5581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2669" y="3429000"/>
            <a:ext cx="2381250" cy="2381250"/>
          </a:xfrm>
          <a:prstGeom prst="rect">
            <a:avLst/>
          </a:prstGeom>
        </p:spPr>
      </p:pic>
      <p:sp>
        <p:nvSpPr>
          <p:cNvPr id="5" name="Footer Placeholder 4">
            <a:extLst>
              <a:ext uri="{FF2B5EF4-FFF2-40B4-BE49-F238E27FC236}">
                <a16:creationId xmlns:a16="http://schemas.microsoft.com/office/drawing/2014/main" id="{36F6BD15-7421-4845-830F-D474717E9773}"/>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Tree>
    <p:extLst>
      <p:ext uri="{BB962C8B-B14F-4D97-AF65-F5344CB8AC3E}">
        <p14:creationId xmlns:p14="http://schemas.microsoft.com/office/powerpoint/2010/main" val="3595055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632D-251E-47E6-A67E-B05F3EB3492E}"/>
              </a:ext>
            </a:extLst>
          </p:cNvPr>
          <p:cNvSpPr>
            <a:spLocks noGrp="1"/>
          </p:cNvSpPr>
          <p:nvPr>
            <p:ph type="title"/>
          </p:nvPr>
        </p:nvSpPr>
        <p:spPr>
          <a:xfrm>
            <a:off x="838200" y="365125"/>
            <a:ext cx="9169399" cy="1325563"/>
          </a:xfrm>
        </p:spPr>
        <p:txBody>
          <a:bodyPr>
            <a:normAutofit/>
          </a:bodyPr>
          <a:lstStyle/>
          <a:p>
            <a:r>
              <a:rPr lang="en-US" dirty="0"/>
              <a:t>There is variation in how different people with color blindness see colors.</a:t>
            </a:r>
          </a:p>
        </p:txBody>
      </p:sp>
      <p:sp>
        <p:nvSpPr>
          <p:cNvPr id="6" name="Text Placeholder 5">
            <a:extLst>
              <a:ext uri="{FF2B5EF4-FFF2-40B4-BE49-F238E27FC236}">
                <a16:creationId xmlns:a16="http://schemas.microsoft.com/office/drawing/2014/main" id="{0ECC454C-EA82-485B-921D-29483B312CBF}"/>
              </a:ext>
            </a:extLst>
          </p:cNvPr>
          <p:cNvSpPr>
            <a:spLocks noGrp="1"/>
          </p:cNvSpPr>
          <p:nvPr>
            <p:ph type="body" sz="half" idx="4294967295"/>
          </p:nvPr>
        </p:nvSpPr>
        <p:spPr>
          <a:xfrm>
            <a:off x="838200" y="2120901"/>
            <a:ext cx="9914467" cy="1164166"/>
          </a:xfrm>
        </p:spPr>
        <p:txBody>
          <a:bodyPr>
            <a:normAutofit/>
          </a:bodyPr>
          <a:lstStyle/>
          <a:p>
            <a:r>
              <a:rPr lang="en-US" sz="2400" dirty="0"/>
              <a:t>A game may work fine for one person with color-blindness, but not for others with color-blindness.</a:t>
            </a:r>
          </a:p>
        </p:txBody>
      </p:sp>
      <p:sp>
        <p:nvSpPr>
          <p:cNvPr id="11" name="Flowchart: Process 10">
            <a:extLst>
              <a:ext uri="{FF2B5EF4-FFF2-40B4-BE49-F238E27FC236}">
                <a16:creationId xmlns:a16="http://schemas.microsoft.com/office/drawing/2014/main" id="{2A763A7E-AD58-4E26-9CA1-042F4AFD35E7}"/>
              </a:ext>
            </a:extLst>
          </p:cNvPr>
          <p:cNvSpPr/>
          <p:nvPr/>
        </p:nvSpPr>
        <p:spPr>
          <a:xfrm>
            <a:off x="1229715" y="5571065"/>
            <a:ext cx="1667933" cy="405307"/>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Average</a:t>
            </a:r>
          </a:p>
        </p:txBody>
      </p:sp>
      <p:pic>
        <p:nvPicPr>
          <p:cNvPr id="10" name="Picture 9" descr="Three types of apples: dark red, light red with yellow, and green">
            <a:extLst>
              <a:ext uri="{FF2B5EF4-FFF2-40B4-BE49-F238E27FC236}">
                <a16:creationId xmlns:a16="http://schemas.microsoft.com/office/drawing/2014/main" id="{158C19F1-1402-4B13-8344-24518710F978}"/>
              </a:ext>
            </a:extLst>
          </p:cNvPr>
          <p:cNvPicPr>
            <a:picLocks noChangeAspect="1"/>
          </p:cNvPicPr>
          <p:nvPr/>
        </p:nvPicPr>
        <p:blipFill>
          <a:blip r:embed="rId3"/>
          <a:stretch>
            <a:fillRect/>
          </a:stretch>
        </p:blipFill>
        <p:spPr>
          <a:xfrm>
            <a:off x="1013816" y="3249670"/>
            <a:ext cx="2099733" cy="2093484"/>
          </a:xfrm>
          <a:prstGeom prst="rect">
            <a:avLst/>
          </a:prstGeom>
        </p:spPr>
      </p:pic>
      <p:sp>
        <p:nvSpPr>
          <p:cNvPr id="12" name="Flowchart: Process 11">
            <a:extLst>
              <a:ext uri="{FF2B5EF4-FFF2-40B4-BE49-F238E27FC236}">
                <a16:creationId xmlns:a16="http://schemas.microsoft.com/office/drawing/2014/main" id="{12C350A7-46F5-4146-B635-E08C4266AC01}"/>
              </a:ext>
            </a:extLst>
          </p:cNvPr>
          <p:cNvSpPr/>
          <p:nvPr/>
        </p:nvSpPr>
        <p:spPr>
          <a:xfrm>
            <a:off x="3724225" y="5571065"/>
            <a:ext cx="1667933" cy="405307"/>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Tritanopia</a:t>
            </a:r>
          </a:p>
        </p:txBody>
      </p:sp>
      <p:pic>
        <p:nvPicPr>
          <p:cNvPr id="9" name="Content Placeholder 8" descr="Three types of apples: dark red look dark red, light red with yellow look light red with pink, and green look light blue">
            <a:extLst>
              <a:ext uri="{FF2B5EF4-FFF2-40B4-BE49-F238E27FC236}">
                <a16:creationId xmlns:a16="http://schemas.microsoft.com/office/drawing/2014/main" id="{2F8AF55C-99A0-48BE-9F52-C94B50D60760}"/>
              </a:ext>
            </a:extLst>
          </p:cNvPr>
          <p:cNvPicPr>
            <a:picLocks noGrp="1" noChangeAspect="1"/>
          </p:cNvPicPr>
          <p:nvPr>
            <p:ph idx="1"/>
          </p:nvPr>
        </p:nvPicPr>
        <p:blipFill>
          <a:blip r:embed="rId4"/>
          <a:stretch>
            <a:fillRect/>
          </a:stretch>
        </p:blipFill>
        <p:spPr>
          <a:xfrm>
            <a:off x="3511450" y="3249670"/>
            <a:ext cx="2093484" cy="2093484"/>
          </a:xfrm>
          <a:prstGeom prst="rect">
            <a:avLst/>
          </a:prstGeom>
        </p:spPr>
      </p:pic>
      <p:sp>
        <p:nvSpPr>
          <p:cNvPr id="13" name="Flowchart: Process 12">
            <a:extLst>
              <a:ext uri="{FF2B5EF4-FFF2-40B4-BE49-F238E27FC236}">
                <a16:creationId xmlns:a16="http://schemas.microsoft.com/office/drawing/2014/main" id="{CC9AA72C-6EAA-487A-9E30-08886FDE9B55}"/>
              </a:ext>
            </a:extLst>
          </p:cNvPr>
          <p:cNvSpPr/>
          <p:nvPr/>
        </p:nvSpPr>
        <p:spPr>
          <a:xfrm>
            <a:off x="6218735" y="5571065"/>
            <a:ext cx="1667933" cy="405307"/>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Protanopia</a:t>
            </a:r>
          </a:p>
        </p:txBody>
      </p:sp>
      <p:pic>
        <p:nvPicPr>
          <p:cNvPr id="8" name="Picture 7" descr="Three types of apples: dark red look dark grey - even blank in places, light red with yellow look light grey with yellow, and green look yellow">
            <a:extLst>
              <a:ext uri="{FF2B5EF4-FFF2-40B4-BE49-F238E27FC236}">
                <a16:creationId xmlns:a16="http://schemas.microsoft.com/office/drawing/2014/main" id="{2B339013-C25A-4FA1-85BE-476555DC8562}"/>
              </a:ext>
            </a:extLst>
          </p:cNvPr>
          <p:cNvPicPr>
            <a:picLocks noChangeAspect="1"/>
          </p:cNvPicPr>
          <p:nvPr/>
        </p:nvPicPr>
        <p:blipFill>
          <a:blip r:embed="rId5"/>
          <a:stretch>
            <a:fillRect/>
          </a:stretch>
        </p:blipFill>
        <p:spPr>
          <a:xfrm>
            <a:off x="6010226" y="3243421"/>
            <a:ext cx="2099733" cy="2099733"/>
          </a:xfrm>
          <a:prstGeom prst="rect">
            <a:avLst/>
          </a:prstGeom>
        </p:spPr>
      </p:pic>
      <p:sp>
        <p:nvSpPr>
          <p:cNvPr id="14" name="Flowchart: Process 13">
            <a:extLst>
              <a:ext uri="{FF2B5EF4-FFF2-40B4-BE49-F238E27FC236}">
                <a16:creationId xmlns:a16="http://schemas.microsoft.com/office/drawing/2014/main" id="{0CC8E12C-205B-4371-AAEF-8E161E6D04B4}"/>
              </a:ext>
            </a:extLst>
          </p:cNvPr>
          <p:cNvSpPr/>
          <p:nvPr/>
        </p:nvSpPr>
        <p:spPr>
          <a:xfrm>
            <a:off x="8724902" y="5571065"/>
            <a:ext cx="1667933" cy="405307"/>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Deuteranopia</a:t>
            </a:r>
          </a:p>
        </p:txBody>
      </p:sp>
      <p:pic>
        <p:nvPicPr>
          <p:cNvPr id="7" name="Picture 6" descr="Three types of apples: dark red look grey, light red with yellow look light grey with yellow, and green look yellow">
            <a:extLst>
              <a:ext uri="{FF2B5EF4-FFF2-40B4-BE49-F238E27FC236}">
                <a16:creationId xmlns:a16="http://schemas.microsoft.com/office/drawing/2014/main" id="{33EAD77E-4732-41AF-9254-8CFE6F8BE4DB}"/>
              </a:ext>
            </a:extLst>
          </p:cNvPr>
          <p:cNvPicPr>
            <a:picLocks noChangeAspect="1"/>
          </p:cNvPicPr>
          <p:nvPr/>
        </p:nvPicPr>
        <p:blipFill>
          <a:blip r:embed="rId6"/>
          <a:stretch>
            <a:fillRect/>
          </a:stretch>
        </p:blipFill>
        <p:spPr>
          <a:xfrm>
            <a:off x="8509002" y="3267798"/>
            <a:ext cx="2099734" cy="2092625"/>
          </a:xfrm>
          <a:prstGeom prst="rect">
            <a:avLst/>
          </a:prstGeom>
        </p:spPr>
      </p:pic>
      <p:sp>
        <p:nvSpPr>
          <p:cNvPr id="5" name="Footer Placeholder 4">
            <a:extLst>
              <a:ext uri="{FF2B5EF4-FFF2-40B4-BE49-F238E27FC236}">
                <a16:creationId xmlns:a16="http://schemas.microsoft.com/office/drawing/2014/main" id="{36F6BD15-7421-4845-830F-D474717E9773}"/>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Tree>
    <p:extLst>
      <p:ext uri="{BB962C8B-B14F-4D97-AF65-F5344CB8AC3E}">
        <p14:creationId xmlns:p14="http://schemas.microsoft.com/office/powerpoint/2010/main" val="2145701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729FB8-4C87-4E6F-91D5-2551E399782E}"/>
              </a:ext>
            </a:extLst>
          </p:cNvPr>
          <p:cNvSpPr/>
          <p:nvPr/>
        </p:nvSpPr>
        <p:spPr>
          <a:xfrm>
            <a:off x="4852931" y="615462"/>
            <a:ext cx="6260546" cy="56270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335F93-98B2-4058-8CF8-333086E954C9}"/>
              </a:ext>
            </a:extLst>
          </p:cNvPr>
          <p:cNvSpPr>
            <a:spLocks noGrp="1"/>
          </p:cNvSpPr>
          <p:nvPr>
            <p:ph type="title"/>
          </p:nvPr>
        </p:nvSpPr>
        <p:spPr/>
        <p:txBody>
          <a:bodyPr/>
          <a:lstStyle/>
          <a:p>
            <a:r>
              <a:rPr lang="en-US" dirty="0"/>
              <a:t>Deuteranopia</a:t>
            </a:r>
          </a:p>
        </p:txBody>
      </p:sp>
      <p:sp>
        <p:nvSpPr>
          <p:cNvPr id="4" name="Text Placeholder 3">
            <a:extLst>
              <a:ext uri="{FF2B5EF4-FFF2-40B4-BE49-F238E27FC236}">
                <a16:creationId xmlns:a16="http://schemas.microsoft.com/office/drawing/2014/main" id="{6E25B62A-AD2F-4E82-8EA0-DAD68B8B2B66}"/>
              </a:ext>
            </a:extLst>
          </p:cNvPr>
          <p:cNvSpPr>
            <a:spLocks noGrp="1"/>
          </p:cNvSpPr>
          <p:nvPr>
            <p:ph type="body" sz="half" idx="2"/>
          </p:nvPr>
        </p:nvSpPr>
        <p:spPr>
          <a:xfrm>
            <a:off x="839788" y="2057400"/>
            <a:ext cx="3932237" cy="3811588"/>
          </a:xfrm>
        </p:spPr>
        <p:txBody>
          <a:bodyPr>
            <a:normAutofit/>
          </a:bodyPr>
          <a:lstStyle/>
          <a:p>
            <a:pPr marL="285750" indent="-285750">
              <a:buFont typeface="Arial" panose="020B0604020202020204" pitchFamily="34" charset="0"/>
              <a:buChar char="•"/>
            </a:pPr>
            <a:r>
              <a:rPr lang="en-US" sz="2400" dirty="0"/>
              <a:t>Most common </a:t>
            </a:r>
          </a:p>
          <a:p>
            <a:pPr marL="285750" indent="-285750">
              <a:buFont typeface="Arial" panose="020B0604020202020204" pitchFamily="34" charset="0"/>
              <a:buChar char="•"/>
            </a:pPr>
            <a:r>
              <a:rPr lang="en-US" sz="2400" dirty="0"/>
              <a:t>Red/Green</a:t>
            </a:r>
          </a:p>
          <a:p>
            <a:pPr marL="285750" indent="-285750">
              <a:buFont typeface="Arial" panose="020B0604020202020204" pitchFamily="34" charset="0"/>
              <a:buChar char="•"/>
            </a:pPr>
            <a:r>
              <a:rPr lang="en-US" sz="2400" dirty="0"/>
              <a:t>Including a more mild variation called </a:t>
            </a:r>
            <a:r>
              <a:rPr lang="en-US" sz="2400" dirty="0" err="1"/>
              <a:t>Deuteranomoly</a:t>
            </a:r>
            <a:r>
              <a:rPr lang="en-US" sz="2400" dirty="0"/>
              <a:t>: 5% of all males according to ColorOracle.org</a:t>
            </a:r>
          </a:p>
          <a:p>
            <a:pPr marL="285750" indent="-285750">
              <a:buFont typeface="Arial" panose="020B0604020202020204" pitchFamily="34" charset="0"/>
              <a:buChar char="•"/>
            </a:pPr>
            <a:r>
              <a:rPr lang="en-US" sz="2400" dirty="0"/>
              <a:t>Notice the blue and purple both look blue</a:t>
            </a:r>
          </a:p>
        </p:txBody>
      </p:sp>
      <p:sp>
        <p:nvSpPr>
          <p:cNvPr id="13" name="Arrow: Right 12">
            <a:extLst>
              <a:ext uri="{FF2B5EF4-FFF2-40B4-BE49-F238E27FC236}">
                <a16:creationId xmlns:a16="http://schemas.microsoft.com/office/drawing/2014/main" id="{80F911C4-72D2-4A93-B5AF-16A16591EC5A}"/>
              </a:ext>
            </a:extLst>
          </p:cNvPr>
          <p:cNvSpPr/>
          <p:nvPr/>
        </p:nvSpPr>
        <p:spPr>
          <a:xfrm>
            <a:off x="5010661" y="1657146"/>
            <a:ext cx="1323975" cy="73016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Average</a:t>
            </a:r>
          </a:p>
        </p:txBody>
      </p:sp>
      <p:pic>
        <p:nvPicPr>
          <p:cNvPr id="11" name="Picture 10" descr="A simple 2-D game screen includes a purple ground, a light blue sky, 3 game piece stars in different shades of red, 3 game piece stars in different shades of green, and a yellow star icon next to a dark blue score number.">
            <a:extLst>
              <a:ext uri="{FF2B5EF4-FFF2-40B4-BE49-F238E27FC236}">
                <a16:creationId xmlns:a16="http://schemas.microsoft.com/office/drawing/2014/main" id="{B49E6B61-C15B-4CE4-B88D-73A1F3FE87BA}"/>
              </a:ext>
            </a:extLst>
          </p:cNvPr>
          <p:cNvPicPr>
            <a:picLocks noChangeAspect="1"/>
          </p:cNvPicPr>
          <p:nvPr/>
        </p:nvPicPr>
        <p:blipFill>
          <a:blip r:embed="rId3"/>
          <a:stretch>
            <a:fillRect/>
          </a:stretch>
        </p:blipFill>
        <p:spPr>
          <a:xfrm>
            <a:off x="6492365" y="821039"/>
            <a:ext cx="4326801" cy="2402381"/>
          </a:xfrm>
          <a:prstGeom prst="rect">
            <a:avLst/>
          </a:prstGeom>
        </p:spPr>
      </p:pic>
      <p:sp>
        <p:nvSpPr>
          <p:cNvPr id="10" name="Arrow: Right 9">
            <a:extLst>
              <a:ext uri="{FF2B5EF4-FFF2-40B4-BE49-F238E27FC236}">
                <a16:creationId xmlns:a16="http://schemas.microsoft.com/office/drawing/2014/main" id="{993A6DEB-2376-42AD-814B-3302A5F6F654}"/>
              </a:ext>
            </a:extLst>
          </p:cNvPr>
          <p:cNvSpPr/>
          <p:nvPr/>
        </p:nvSpPr>
        <p:spPr>
          <a:xfrm>
            <a:off x="5010660" y="4450778"/>
            <a:ext cx="1323975" cy="73016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Simulated</a:t>
            </a:r>
          </a:p>
        </p:txBody>
      </p:sp>
      <p:pic>
        <p:nvPicPr>
          <p:cNvPr id="12" name="Picture 11" descr="In the simple 2-D game screen described earlier:&#10;The purple ground appears blue.&#10;The light blue sky appears grey blue.&#10;All of the 6 red and green game piece stars appear in shades of gold / honey.&#10;The yellow star icon and dark blue score number are still blue and yellow.">
            <a:extLst>
              <a:ext uri="{FF2B5EF4-FFF2-40B4-BE49-F238E27FC236}">
                <a16:creationId xmlns:a16="http://schemas.microsoft.com/office/drawing/2014/main" id="{F971AA5E-4BAD-402D-ACE0-EA74815E864A}"/>
              </a:ext>
            </a:extLst>
          </p:cNvPr>
          <p:cNvPicPr>
            <a:picLocks noChangeAspect="1"/>
          </p:cNvPicPr>
          <p:nvPr/>
        </p:nvPicPr>
        <p:blipFill>
          <a:blip r:embed="rId4"/>
          <a:stretch>
            <a:fillRect/>
          </a:stretch>
        </p:blipFill>
        <p:spPr>
          <a:xfrm>
            <a:off x="6492364" y="3603593"/>
            <a:ext cx="4326801" cy="2441733"/>
          </a:xfrm>
          <a:prstGeom prst="rect">
            <a:avLst/>
          </a:prstGeom>
        </p:spPr>
      </p:pic>
      <p:sp>
        <p:nvSpPr>
          <p:cNvPr id="14" name="Footer Placeholder 13">
            <a:extLst>
              <a:ext uri="{FF2B5EF4-FFF2-40B4-BE49-F238E27FC236}">
                <a16:creationId xmlns:a16="http://schemas.microsoft.com/office/drawing/2014/main" id="{6BF7AA82-5557-4C16-9301-03C4FE827D7C}"/>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Tree>
    <p:extLst>
      <p:ext uri="{BB962C8B-B14F-4D97-AF65-F5344CB8AC3E}">
        <p14:creationId xmlns:p14="http://schemas.microsoft.com/office/powerpoint/2010/main" val="29149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AB4CB5-62E7-416C-A5BD-5917F4F3F0B6}"/>
              </a:ext>
            </a:extLst>
          </p:cNvPr>
          <p:cNvSpPr/>
          <p:nvPr/>
        </p:nvSpPr>
        <p:spPr>
          <a:xfrm>
            <a:off x="4852931" y="615462"/>
            <a:ext cx="6260546" cy="56270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335F93-98B2-4058-8CF8-333086E954C9}"/>
              </a:ext>
            </a:extLst>
          </p:cNvPr>
          <p:cNvSpPr>
            <a:spLocks noGrp="1"/>
          </p:cNvSpPr>
          <p:nvPr>
            <p:ph type="title"/>
          </p:nvPr>
        </p:nvSpPr>
        <p:spPr/>
        <p:txBody>
          <a:bodyPr/>
          <a:lstStyle/>
          <a:p>
            <a:r>
              <a:rPr lang="en-US" dirty="0"/>
              <a:t>Protanopia</a:t>
            </a:r>
          </a:p>
        </p:txBody>
      </p:sp>
      <p:sp>
        <p:nvSpPr>
          <p:cNvPr id="4" name="Text Placeholder 3">
            <a:extLst>
              <a:ext uri="{FF2B5EF4-FFF2-40B4-BE49-F238E27FC236}">
                <a16:creationId xmlns:a16="http://schemas.microsoft.com/office/drawing/2014/main" id="{6E25B62A-AD2F-4E82-8EA0-DAD68B8B2B66}"/>
              </a:ext>
            </a:extLst>
          </p:cNvPr>
          <p:cNvSpPr>
            <a:spLocks noGrp="1"/>
          </p:cNvSpPr>
          <p:nvPr>
            <p:ph type="body" sz="half" idx="2"/>
          </p:nvPr>
        </p:nvSpPr>
        <p:spPr/>
        <p:txBody>
          <a:bodyPr/>
          <a:lstStyle/>
          <a:p>
            <a:pPr marL="342900" indent="-342900">
              <a:buFont typeface="Arial" panose="020B0604020202020204" pitchFamily="34" charset="0"/>
              <a:buChar char="•"/>
            </a:pPr>
            <a:r>
              <a:rPr lang="en-US" sz="2400" dirty="0"/>
              <a:t>Notice the reds don’t just have a different hue, but are also a little darker</a:t>
            </a:r>
          </a:p>
          <a:p>
            <a:pPr marL="342900" indent="-342900">
              <a:buFont typeface="Arial" panose="020B0604020202020204" pitchFamily="34" charset="0"/>
              <a:buChar char="•"/>
            </a:pPr>
            <a:r>
              <a:rPr lang="en-US" sz="2400" dirty="0"/>
              <a:t>Including a more mild version called Protanomaly: 2.5% of all males according to ColorOracle.org</a:t>
            </a:r>
          </a:p>
          <a:p>
            <a:endParaRPr lang="en-US" dirty="0"/>
          </a:p>
        </p:txBody>
      </p:sp>
      <p:sp>
        <p:nvSpPr>
          <p:cNvPr id="10" name="Arrow: Right 9">
            <a:extLst>
              <a:ext uri="{FF2B5EF4-FFF2-40B4-BE49-F238E27FC236}">
                <a16:creationId xmlns:a16="http://schemas.microsoft.com/office/drawing/2014/main" id="{5E8C7016-CAEC-4D1B-973C-C7DF86F70B48}"/>
              </a:ext>
            </a:extLst>
          </p:cNvPr>
          <p:cNvSpPr/>
          <p:nvPr/>
        </p:nvSpPr>
        <p:spPr>
          <a:xfrm>
            <a:off x="5010661" y="1692316"/>
            <a:ext cx="1323975" cy="73016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Average</a:t>
            </a:r>
          </a:p>
        </p:txBody>
      </p:sp>
      <p:pic>
        <p:nvPicPr>
          <p:cNvPr id="14" name="Picture 13" descr="A simple 2-D game screen includes a purple ground, a light blue sky, 3 game piece stars in different shades of red, 3 game piece stars in different shades of green, and a yellow star icon next to a dark blue score number.">
            <a:extLst>
              <a:ext uri="{FF2B5EF4-FFF2-40B4-BE49-F238E27FC236}">
                <a16:creationId xmlns:a16="http://schemas.microsoft.com/office/drawing/2014/main" id="{49649902-DF58-4CE8-A5DD-3055D03E3F4F}"/>
              </a:ext>
            </a:extLst>
          </p:cNvPr>
          <p:cNvPicPr>
            <a:picLocks noChangeAspect="1"/>
          </p:cNvPicPr>
          <p:nvPr/>
        </p:nvPicPr>
        <p:blipFill>
          <a:blip r:embed="rId3"/>
          <a:stretch>
            <a:fillRect/>
          </a:stretch>
        </p:blipFill>
        <p:spPr>
          <a:xfrm>
            <a:off x="6492365" y="856209"/>
            <a:ext cx="4326801" cy="2402381"/>
          </a:xfrm>
          <a:prstGeom prst="rect">
            <a:avLst/>
          </a:prstGeom>
        </p:spPr>
      </p:pic>
      <p:sp>
        <p:nvSpPr>
          <p:cNvPr id="9" name="Arrow: Right 8">
            <a:extLst>
              <a:ext uri="{FF2B5EF4-FFF2-40B4-BE49-F238E27FC236}">
                <a16:creationId xmlns:a16="http://schemas.microsoft.com/office/drawing/2014/main" id="{CACA202C-6845-479A-9A04-215AAF121F56}"/>
              </a:ext>
            </a:extLst>
          </p:cNvPr>
          <p:cNvSpPr/>
          <p:nvPr/>
        </p:nvSpPr>
        <p:spPr>
          <a:xfrm>
            <a:off x="5010660" y="4485948"/>
            <a:ext cx="1323975" cy="73016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Simulated</a:t>
            </a:r>
          </a:p>
        </p:txBody>
      </p:sp>
      <p:pic>
        <p:nvPicPr>
          <p:cNvPr id="15" name="Picture 14" descr="The Protanopia simulation for the 2-D game screen is very much like the Deuteranopia simulation, except a light red game piece star appears not only honey-gold instead of red in hue, but also darker in shade.&#10;Full Description:&#10;In the simple 2-D game screen described earlier:&#10;The purple ground appears blue.&#10;The light blue sky appears grey blue.&#10;All of the 6 red and green game piece stars appear in shades of gold / honey.&#10;The yellow star icon and dark blue score number are still blue and yellow.">
            <a:extLst>
              <a:ext uri="{FF2B5EF4-FFF2-40B4-BE49-F238E27FC236}">
                <a16:creationId xmlns:a16="http://schemas.microsoft.com/office/drawing/2014/main" id="{61AB3ECA-F1F0-4C04-8CFA-C816C5573FE7}"/>
              </a:ext>
            </a:extLst>
          </p:cNvPr>
          <p:cNvPicPr>
            <a:picLocks noChangeAspect="1"/>
          </p:cNvPicPr>
          <p:nvPr/>
        </p:nvPicPr>
        <p:blipFill>
          <a:blip r:embed="rId4"/>
          <a:stretch>
            <a:fillRect/>
          </a:stretch>
        </p:blipFill>
        <p:spPr>
          <a:xfrm>
            <a:off x="6499262" y="3650210"/>
            <a:ext cx="4319903" cy="2398551"/>
          </a:xfrm>
          <a:prstGeom prst="rect">
            <a:avLst/>
          </a:prstGeom>
        </p:spPr>
      </p:pic>
      <p:sp>
        <p:nvSpPr>
          <p:cNvPr id="17" name="Footer Placeholder 16">
            <a:extLst>
              <a:ext uri="{FF2B5EF4-FFF2-40B4-BE49-F238E27FC236}">
                <a16:creationId xmlns:a16="http://schemas.microsoft.com/office/drawing/2014/main" id="{FD8BA936-A40B-403F-B4D0-D036DD2BEFDD}"/>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Tree>
    <p:extLst>
      <p:ext uri="{BB962C8B-B14F-4D97-AF65-F5344CB8AC3E}">
        <p14:creationId xmlns:p14="http://schemas.microsoft.com/office/powerpoint/2010/main" val="1304349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4EDD7D2-CFDA-433F-BC1E-B653C7B161D3}"/>
              </a:ext>
            </a:extLst>
          </p:cNvPr>
          <p:cNvSpPr/>
          <p:nvPr/>
        </p:nvSpPr>
        <p:spPr>
          <a:xfrm>
            <a:off x="4852931" y="615462"/>
            <a:ext cx="6260546" cy="56270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335F93-98B2-4058-8CF8-333086E954C9}"/>
              </a:ext>
            </a:extLst>
          </p:cNvPr>
          <p:cNvSpPr>
            <a:spLocks noGrp="1"/>
          </p:cNvSpPr>
          <p:nvPr>
            <p:ph type="title"/>
          </p:nvPr>
        </p:nvSpPr>
        <p:spPr/>
        <p:txBody>
          <a:bodyPr/>
          <a:lstStyle/>
          <a:p>
            <a:r>
              <a:rPr lang="en-US" dirty="0"/>
              <a:t>Tritanopia</a:t>
            </a:r>
          </a:p>
        </p:txBody>
      </p:sp>
      <p:sp>
        <p:nvSpPr>
          <p:cNvPr id="4" name="Text Placeholder 3">
            <a:extLst>
              <a:ext uri="{FF2B5EF4-FFF2-40B4-BE49-F238E27FC236}">
                <a16:creationId xmlns:a16="http://schemas.microsoft.com/office/drawing/2014/main" id="{6E25B62A-AD2F-4E82-8EA0-DAD68B8B2B66}"/>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2400" dirty="0"/>
              <a:t>Notice the yellow inside the star looks pink</a:t>
            </a:r>
          </a:p>
          <a:p>
            <a:pPr marL="285750" indent="-285750">
              <a:buFont typeface="Arial" panose="020B0604020202020204" pitchFamily="34" charset="0"/>
              <a:buChar char="•"/>
            </a:pPr>
            <a:r>
              <a:rPr lang="en-US" sz="2400" dirty="0"/>
              <a:t>Under 0.3% of all people, according to ColorOracle.org</a:t>
            </a:r>
          </a:p>
        </p:txBody>
      </p:sp>
      <p:sp>
        <p:nvSpPr>
          <p:cNvPr id="10" name="Arrow: Right 9">
            <a:extLst>
              <a:ext uri="{FF2B5EF4-FFF2-40B4-BE49-F238E27FC236}">
                <a16:creationId xmlns:a16="http://schemas.microsoft.com/office/drawing/2014/main" id="{D86BD0C9-A07A-49B4-86C3-41824B1115D5}"/>
              </a:ext>
            </a:extLst>
          </p:cNvPr>
          <p:cNvSpPr/>
          <p:nvPr/>
        </p:nvSpPr>
        <p:spPr>
          <a:xfrm>
            <a:off x="5010661" y="1692316"/>
            <a:ext cx="1323975" cy="73016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Average</a:t>
            </a:r>
          </a:p>
        </p:txBody>
      </p:sp>
      <p:pic>
        <p:nvPicPr>
          <p:cNvPr id="13" name="Picture 12" descr="A simple 2-D game screen includes a purple ground, a light blue sky, 3 game piece stars in different shades of red, 3 game piece stars in different shades of green, and a yellow star icon next to a dark blue score number.">
            <a:extLst>
              <a:ext uri="{FF2B5EF4-FFF2-40B4-BE49-F238E27FC236}">
                <a16:creationId xmlns:a16="http://schemas.microsoft.com/office/drawing/2014/main" id="{74C7800F-D131-4198-BB6E-EBCAB6003E95}"/>
              </a:ext>
            </a:extLst>
          </p:cNvPr>
          <p:cNvPicPr>
            <a:picLocks noChangeAspect="1"/>
          </p:cNvPicPr>
          <p:nvPr/>
        </p:nvPicPr>
        <p:blipFill>
          <a:blip r:embed="rId3"/>
          <a:stretch>
            <a:fillRect/>
          </a:stretch>
        </p:blipFill>
        <p:spPr>
          <a:xfrm>
            <a:off x="6492365" y="856209"/>
            <a:ext cx="4326801" cy="2402381"/>
          </a:xfrm>
          <a:prstGeom prst="rect">
            <a:avLst/>
          </a:prstGeom>
        </p:spPr>
      </p:pic>
      <p:sp>
        <p:nvSpPr>
          <p:cNvPr id="3" name="Arrow: Right 2">
            <a:extLst>
              <a:ext uri="{FF2B5EF4-FFF2-40B4-BE49-F238E27FC236}">
                <a16:creationId xmlns:a16="http://schemas.microsoft.com/office/drawing/2014/main" id="{9FEB6216-F88E-4F9B-9E1E-198B3DE7F640}"/>
              </a:ext>
            </a:extLst>
          </p:cNvPr>
          <p:cNvSpPr/>
          <p:nvPr/>
        </p:nvSpPr>
        <p:spPr>
          <a:xfrm>
            <a:off x="5010660" y="4485948"/>
            <a:ext cx="1323975" cy="73016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Simulated</a:t>
            </a:r>
          </a:p>
        </p:txBody>
      </p:sp>
      <p:pic>
        <p:nvPicPr>
          <p:cNvPr id="14" name="Picture 13" descr="In the simple 2-D game screen described earlier:&#10;The purple ground appears grey.&#10;The light blue sky still appears light blue.&#10;The 3 red game piece stars appear in deep shades of pink.&#10;The 3 green game piece stars appear blue.&#10;The yellow star icon appears pink.">
            <a:extLst>
              <a:ext uri="{FF2B5EF4-FFF2-40B4-BE49-F238E27FC236}">
                <a16:creationId xmlns:a16="http://schemas.microsoft.com/office/drawing/2014/main" id="{71526C31-B4C3-4E82-A22A-0A69562919FA}"/>
              </a:ext>
            </a:extLst>
          </p:cNvPr>
          <p:cNvPicPr>
            <a:picLocks noChangeAspect="1"/>
          </p:cNvPicPr>
          <p:nvPr/>
        </p:nvPicPr>
        <p:blipFill>
          <a:blip r:embed="rId4"/>
          <a:stretch>
            <a:fillRect/>
          </a:stretch>
        </p:blipFill>
        <p:spPr>
          <a:xfrm>
            <a:off x="6492365" y="3633724"/>
            <a:ext cx="4326801" cy="2434614"/>
          </a:xfrm>
          <a:prstGeom prst="rect">
            <a:avLst/>
          </a:prstGeom>
        </p:spPr>
      </p:pic>
      <p:sp>
        <p:nvSpPr>
          <p:cNvPr id="16" name="Footer Placeholder 15">
            <a:extLst>
              <a:ext uri="{FF2B5EF4-FFF2-40B4-BE49-F238E27FC236}">
                <a16:creationId xmlns:a16="http://schemas.microsoft.com/office/drawing/2014/main" id="{055E133C-19AB-4A61-B3E7-AFAC955D8571}"/>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Tree>
    <p:extLst>
      <p:ext uri="{BB962C8B-B14F-4D97-AF65-F5344CB8AC3E}">
        <p14:creationId xmlns:p14="http://schemas.microsoft.com/office/powerpoint/2010/main" val="710893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632D-251E-47E6-A67E-B05F3EB3492E}"/>
              </a:ext>
            </a:extLst>
          </p:cNvPr>
          <p:cNvSpPr>
            <a:spLocks noGrp="1"/>
          </p:cNvSpPr>
          <p:nvPr>
            <p:ph type="title"/>
          </p:nvPr>
        </p:nvSpPr>
        <p:spPr>
          <a:xfrm>
            <a:off x="838200" y="365125"/>
            <a:ext cx="10515600" cy="803275"/>
          </a:xfrm>
        </p:spPr>
        <p:txBody>
          <a:bodyPr/>
          <a:lstStyle/>
          <a:p>
            <a:r>
              <a:rPr lang="en-US" dirty="0"/>
              <a:t>Color Blindness can be Mild</a:t>
            </a:r>
          </a:p>
        </p:txBody>
      </p:sp>
      <p:sp>
        <p:nvSpPr>
          <p:cNvPr id="3" name="Content Placeholder 2">
            <a:extLst>
              <a:ext uri="{FF2B5EF4-FFF2-40B4-BE49-F238E27FC236}">
                <a16:creationId xmlns:a16="http://schemas.microsoft.com/office/drawing/2014/main" id="{AD7B45BF-6E16-49EF-97D3-86EBC35B73FA}"/>
              </a:ext>
            </a:extLst>
          </p:cNvPr>
          <p:cNvSpPr>
            <a:spLocks noGrp="1"/>
          </p:cNvSpPr>
          <p:nvPr>
            <p:ph idx="1"/>
          </p:nvPr>
        </p:nvSpPr>
        <p:spPr>
          <a:xfrm>
            <a:off x="838200" y="1168401"/>
            <a:ext cx="10515600" cy="1320800"/>
          </a:xfrm>
        </p:spPr>
        <p:txBody>
          <a:bodyPr/>
          <a:lstStyle/>
          <a:p>
            <a:pPr marL="0" indent="0">
              <a:buNone/>
            </a:pPr>
            <a:r>
              <a:rPr lang="en-US" dirty="0"/>
              <a:t>You may have players who don’t know they have color blindness and so would not think to select color blindness settings in your game.</a:t>
            </a:r>
          </a:p>
        </p:txBody>
      </p:sp>
      <p:sp>
        <p:nvSpPr>
          <p:cNvPr id="10" name="Flowchart: Process 9">
            <a:extLst>
              <a:ext uri="{FF2B5EF4-FFF2-40B4-BE49-F238E27FC236}">
                <a16:creationId xmlns:a16="http://schemas.microsoft.com/office/drawing/2014/main" id="{FBCEF30B-7380-4BA8-84BE-A7C5CB1E2B4F}"/>
              </a:ext>
            </a:extLst>
          </p:cNvPr>
          <p:cNvSpPr/>
          <p:nvPr/>
        </p:nvSpPr>
        <p:spPr>
          <a:xfrm>
            <a:off x="1568712" y="5432425"/>
            <a:ext cx="1667933" cy="615950"/>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Average</a:t>
            </a:r>
          </a:p>
        </p:txBody>
      </p:sp>
      <p:pic>
        <p:nvPicPr>
          <p:cNvPr id="11" name="Picture 10" descr="Photo shows a bowl of wasabi beans and bright orange oranges. The beans are beige, red, olive green and black.">
            <a:extLst>
              <a:ext uri="{FF2B5EF4-FFF2-40B4-BE49-F238E27FC236}">
                <a16:creationId xmlns:a16="http://schemas.microsoft.com/office/drawing/2014/main" id="{C30C3043-1666-4D1A-B8AC-41C6D17E1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82" y="2292348"/>
            <a:ext cx="2980794" cy="2980794"/>
          </a:xfrm>
          <a:prstGeom prst="rect">
            <a:avLst/>
          </a:prstGeom>
        </p:spPr>
      </p:pic>
      <p:sp>
        <p:nvSpPr>
          <p:cNvPr id="8" name="Flowchart: Process 7">
            <a:extLst>
              <a:ext uri="{FF2B5EF4-FFF2-40B4-BE49-F238E27FC236}">
                <a16:creationId xmlns:a16="http://schemas.microsoft.com/office/drawing/2014/main" id="{A18E6411-5802-4BB0-B214-694633EF4947}"/>
              </a:ext>
            </a:extLst>
          </p:cNvPr>
          <p:cNvSpPr/>
          <p:nvPr/>
        </p:nvSpPr>
        <p:spPr>
          <a:xfrm>
            <a:off x="5106550" y="5432425"/>
            <a:ext cx="1667933" cy="615950"/>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Green-Weak / Deuteranomaly</a:t>
            </a:r>
          </a:p>
        </p:txBody>
      </p:sp>
      <p:pic>
        <p:nvPicPr>
          <p:cNvPr id="13" name="Picture 12" descr="Photo described earlier, except the orange and red colors look less bright.">
            <a:extLst>
              <a:ext uri="{FF2B5EF4-FFF2-40B4-BE49-F238E27FC236}">
                <a16:creationId xmlns:a16="http://schemas.microsoft.com/office/drawing/2014/main" id="{17B98815-AC56-4C95-9ABC-39F4776FD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120" y="2292348"/>
            <a:ext cx="2980794" cy="2980794"/>
          </a:xfrm>
          <a:prstGeom prst="rect">
            <a:avLst/>
          </a:prstGeom>
        </p:spPr>
      </p:pic>
      <p:sp>
        <p:nvSpPr>
          <p:cNvPr id="9" name="Flowchart: Process 8">
            <a:extLst>
              <a:ext uri="{FF2B5EF4-FFF2-40B4-BE49-F238E27FC236}">
                <a16:creationId xmlns:a16="http://schemas.microsoft.com/office/drawing/2014/main" id="{B8413813-51D4-455A-885D-97278583EE27}"/>
              </a:ext>
            </a:extLst>
          </p:cNvPr>
          <p:cNvSpPr/>
          <p:nvPr/>
        </p:nvSpPr>
        <p:spPr>
          <a:xfrm>
            <a:off x="8652667" y="5432425"/>
            <a:ext cx="1667933" cy="615950"/>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Green-Blind / Deuteranopia</a:t>
            </a:r>
          </a:p>
        </p:txBody>
      </p:sp>
      <p:pic>
        <p:nvPicPr>
          <p:cNvPr id="15" name="Picture 14" descr="Photo described earlier, except the now the oranges appear a greenish yellow and red beans appear green.">
            <a:extLst>
              <a:ext uri="{FF2B5EF4-FFF2-40B4-BE49-F238E27FC236}">
                <a16:creationId xmlns:a16="http://schemas.microsoft.com/office/drawing/2014/main" id="{B6A08AC1-F110-45B2-B274-48653124A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7958" y="2292348"/>
            <a:ext cx="2997353" cy="2980794"/>
          </a:xfrm>
          <a:prstGeom prst="rect">
            <a:avLst/>
          </a:prstGeom>
        </p:spPr>
      </p:pic>
      <p:sp>
        <p:nvSpPr>
          <p:cNvPr id="5" name="Footer Placeholder 4">
            <a:extLst>
              <a:ext uri="{FF2B5EF4-FFF2-40B4-BE49-F238E27FC236}">
                <a16:creationId xmlns:a16="http://schemas.microsoft.com/office/drawing/2014/main" id="{A06F785C-9A39-4A96-AAD2-592EEE5C354D}"/>
              </a:ext>
            </a:extLst>
          </p:cNvPr>
          <p:cNvSpPr>
            <a:spLocks noGrp="1"/>
          </p:cNvSpPr>
          <p:nvPr>
            <p:ph type="ftr" sz="quarter" idx="11"/>
          </p:nvPr>
        </p:nvSpPr>
        <p:spPr/>
        <p:txBody>
          <a:bodyPr/>
          <a:lstStyle/>
          <a:p>
            <a:r>
              <a:rPr lang="en-GB" dirty="0"/>
              <a:t>Creative Commons License
This work is licensed under a Creative Commons Attribution-</a:t>
            </a:r>
            <a:r>
              <a:rPr lang="en-GB" dirty="0" err="1"/>
              <a:t>NonCommercial</a:t>
            </a:r>
            <a:r>
              <a:rPr lang="en-GB" dirty="0"/>
              <a:t>-</a:t>
            </a:r>
            <a:r>
              <a:rPr lang="en-GB" dirty="0" err="1"/>
              <a:t>ShareAlike</a:t>
            </a:r>
            <a:r>
              <a:rPr lang="en-GB" dirty="0"/>
              <a:t> 4.0 International License</a:t>
            </a:r>
            <a:endParaRPr lang="en-US" dirty="0"/>
          </a:p>
        </p:txBody>
      </p:sp>
    </p:spTree>
    <p:extLst>
      <p:ext uri="{BB962C8B-B14F-4D97-AF65-F5344CB8AC3E}">
        <p14:creationId xmlns:p14="http://schemas.microsoft.com/office/powerpoint/2010/main" val="2841934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4643</TotalTime>
  <Words>2097</Words>
  <Application>Microsoft Office PowerPoint</Application>
  <PresentationFormat>Widescreen</PresentationFormat>
  <Paragraphs>277</Paragraphs>
  <Slides>37</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  Accommodating Players who are Color Blind  in Your Game Software</vt:lpstr>
      <vt:lpstr>Accessibility of this Presentation</vt:lpstr>
      <vt:lpstr>Color blindness is fairly common</vt:lpstr>
      <vt:lpstr>People who are “Color Blind” see different ranges of Colors</vt:lpstr>
      <vt:lpstr>There is variation in how different people with color blindness see colors.</vt:lpstr>
      <vt:lpstr>Deuteranopia</vt:lpstr>
      <vt:lpstr>Protanopia</vt:lpstr>
      <vt:lpstr>Tritanopia</vt:lpstr>
      <vt:lpstr>Color Blindness can be Mild</vt:lpstr>
      <vt:lpstr>Range</vt:lpstr>
      <vt:lpstr>Consider both:</vt:lpstr>
      <vt:lpstr>Formal Guidelines - Software</vt:lpstr>
      <vt:lpstr>Formal Guidelines - Software</vt:lpstr>
      <vt:lpstr>Formal Guidelines - Games</vt:lpstr>
      <vt:lpstr>Types of Techniques</vt:lpstr>
      <vt:lpstr>1. Default Design</vt:lpstr>
      <vt:lpstr>Labels</vt:lpstr>
      <vt:lpstr>Other Visual Symbols</vt:lpstr>
      <vt:lpstr>Technique: Differing Shapes &amp;/or Textures</vt:lpstr>
      <vt:lpstr>Technique: Differing Shape</vt:lpstr>
      <vt:lpstr>Technique: Different Patterns or Textures</vt:lpstr>
      <vt:lpstr>Use Dual Colors when background is unpredictable</vt:lpstr>
      <vt:lpstr>2. Color-blind Mode(s)</vt:lpstr>
      <vt:lpstr>Make Hexa’s Symbol Mode</vt:lpstr>
      <vt:lpstr>Fortnight – Options Screen Color Correction Filters </vt:lpstr>
      <vt:lpstr>Fortnight – Deuteranope 4</vt:lpstr>
      <vt:lpstr>Fortnight – Deuteranope 4</vt:lpstr>
      <vt:lpstr>Fortnight – Spotting an Apple</vt:lpstr>
      <vt:lpstr>Fortnight – Spotting an Apple with Color-blind Mode Set</vt:lpstr>
      <vt:lpstr>Comparable Experience</vt:lpstr>
      <vt:lpstr>3. Customization Options</vt:lpstr>
      <vt:lpstr>Customization Options:  Specific to Your Game</vt:lpstr>
      <vt:lpstr>Customization Options: Honor Device Settings</vt:lpstr>
      <vt:lpstr>Resources</vt:lpstr>
      <vt:lpstr>Color Blindness Simulators</vt:lpstr>
      <vt:lpstr>More Accessibility Guidelines</vt:lpstr>
      <vt:lpstr>Additional Open Educational Resources (OER)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Accommodating Color Blind Players in Game Software</dc:title>
  <dc:creator>Suzanne Taylor</dc:creator>
  <cp:lastModifiedBy>Suzanne Taylor</cp:lastModifiedBy>
  <cp:revision>185</cp:revision>
  <dcterms:created xsi:type="dcterms:W3CDTF">2018-01-03T14:25:59Z</dcterms:created>
  <dcterms:modified xsi:type="dcterms:W3CDTF">2018-07-03T02:40:42Z</dcterms:modified>
</cp:coreProperties>
</file>