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8" r:id="rId3"/>
    <p:sldId id="257" r:id="rId4"/>
    <p:sldId id="264" r:id="rId5"/>
    <p:sldId id="265" r:id="rId6"/>
    <p:sldId id="266" r:id="rId7"/>
    <p:sldId id="269" r:id="rId8"/>
    <p:sldId id="267" r:id="rId9"/>
    <p:sldId id="271" r:id="rId10"/>
    <p:sldId id="272"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84"/>
    <p:restoredTop sz="94595"/>
  </p:normalViewPr>
  <p:slideViewPr>
    <p:cSldViewPr snapToGrid="0" snapToObjects="1">
      <p:cViewPr varScale="1">
        <p:scale>
          <a:sx n="92" d="100"/>
          <a:sy n="92" d="100"/>
        </p:scale>
        <p:origin x="200"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2E0F-091A-9749-936A-CB2CA32013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C1EACE-6FCF-154F-BFA7-2E8E0B97A7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AC809F-F023-E249-931C-9BCC301A6929}"/>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B5165A27-67BC-5245-BAE5-FFDE1F8F39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8F5D10-E5EE-7643-A24E-DFDF5417C836}"/>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329903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6BB9-4F47-3D4C-A644-DAB49B00AC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738AFD-4380-F540-B1C8-5E386DA1C1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DA1A82-13A1-A74D-B901-1136A006CE56}"/>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D759C40D-3404-4A4C-AECB-97AB42A9BC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286870-5C18-F347-AF71-147343245C47}"/>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31375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60A2B-710C-F34B-83E4-9A5F6DD9D2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AED89D-82AD-B44F-9465-499458B06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0BAE81-B14C-804E-99B6-F4DD1C92F136}"/>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6FBE07C0-FFCC-7441-94A1-21903C2089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2AB031-4CCB-4243-B9DF-28001B947099}"/>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60429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4AB9-28B3-0545-A40A-E1A584E851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BA4D23-B22F-1C4E-945C-4F302363B1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797FAA-EAA3-D949-8770-12199F5A2FC9}"/>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6D128285-1327-934D-A260-C9E9B51925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3B8EA8-F7F2-2B4B-99EA-64141932C349}"/>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317017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A202E-12E4-4B47-A13F-8259C8033B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017A7C6-2B0F-F240-9DD1-45301DABEC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7EB3E9-2DF2-C545-B01A-1FB7E6C8A26F}"/>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BA85F5C5-ADCD-9942-8D46-08BFA60EFD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773F5-55E2-904A-AE8F-64FF364DF2B0}"/>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90673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4B194-968B-C448-9B2A-6B56D7843C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A92B52-32C2-404A-A6BC-96FDBF1585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ED6292-4001-184A-AA9E-83A8D46D16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880658-C6E3-6540-82EC-168B8A82CBEC}"/>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6" name="Footer Placeholder 5">
            <a:extLst>
              <a:ext uri="{FF2B5EF4-FFF2-40B4-BE49-F238E27FC236}">
                <a16:creationId xmlns:a16="http://schemas.microsoft.com/office/drawing/2014/main" id="{C76F147D-F395-7E4B-A3F9-174817DB2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05B2AD-3E42-F64E-AF3B-601AB111BC1A}"/>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137951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C30E8-03F4-2544-9809-8B140EACA4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46DA60-B3E2-0349-BB08-9B71C37A8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64D28D-B1DC-774D-BA0A-8469C4B123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20B305-0EC4-B244-AA1D-F41D8BCABB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BADDFD-2DD1-3E4C-953B-5FC0150A44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FAE900-6A0C-5E48-B5F4-63E4DE41CD71}"/>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8" name="Footer Placeholder 7">
            <a:extLst>
              <a:ext uri="{FF2B5EF4-FFF2-40B4-BE49-F238E27FC236}">
                <a16:creationId xmlns:a16="http://schemas.microsoft.com/office/drawing/2014/main" id="{7D7C9C2D-CE14-DD49-9DC8-91F3DEA893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C2850E-1C4C-0346-BA86-150C42521760}"/>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77019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A4DB-316C-3A46-A0CC-C8373074E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550893-2F12-914A-B39D-8F84A80A86D5}"/>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4" name="Footer Placeholder 3">
            <a:extLst>
              <a:ext uri="{FF2B5EF4-FFF2-40B4-BE49-F238E27FC236}">
                <a16:creationId xmlns:a16="http://schemas.microsoft.com/office/drawing/2014/main" id="{7D5CA096-331C-224F-AE20-886985E901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0EC898-5E54-E646-B6AB-36B3BF88E187}"/>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279478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86178-BF5F-C34D-A7B2-EFF26A30933B}"/>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3" name="Footer Placeholder 2">
            <a:extLst>
              <a:ext uri="{FF2B5EF4-FFF2-40B4-BE49-F238E27FC236}">
                <a16:creationId xmlns:a16="http://schemas.microsoft.com/office/drawing/2014/main" id="{4B79BD75-FE61-5D47-B201-28622299EF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EB3415-2255-844B-82EF-0FACA8BED41B}"/>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87169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E81A-473B-8E46-A46C-973E71616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8249D5-3EF1-EF48-A272-26ED106E9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8AD19A-9D2C-A343-8555-89565BBA7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42DC52-7DF1-C549-BB02-92DEDAD444EB}"/>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6" name="Footer Placeholder 5">
            <a:extLst>
              <a:ext uri="{FF2B5EF4-FFF2-40B4-BE49-F238E27FC236}">
                <a16:creationId xmlns:a16="http://schemas.microsoft.com/office/drawing/2014/main" id="{82FAC0F1-729E-1046-8CED-43882ACD5C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BD348D-4CB8-CB40-9F6D-6D46A90D7008}"/>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370357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FD03-C07E-9741-B001-E89666225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410D6D-CF8C-384F-87CB-5EC4D9FF4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EB90DE-F302-C043-A279-74F4ADCF2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4CAE4B-2E2B-F948-991B-AF41FF86F625}"/>
              </a:ext>
            </a:extLst>
          </p:cNvPr>
          <p:cNvSpPr>
            <a:spLocks noGrp="1"/>
          </p:cNvSpPr>
          <p:nvPr>
            <p:ph type="dt" sz="half" idx="10"/>
          </p:nvPr>
        </p:nvSpPr>
        <p:spPr/>
        <p:txBody>
          <a:bodyPr/>
          <a:lstStyle/>
          <a:p>
            <a:fld id="{8783DD44-E387-0D44-89B9-E54A41B9038A}" type="datetimeFigureOut">
              <a:rPr lang="en-GB" smtClean="0"/>
              <a:t>03/07/2018</a:t>
            </a:fld>
            <a:endParaRPr lang="en-GB"/>
          </a:p>
        </p:txBody>
      </p:sp>
      <p:sp>
        <p:nvSpPr>
          <p:cNvPr id="6" name="Footer Placeholder 5">
            <a:extLst>
              <a:ext uri="{FF2B5EF4-FFF2-40B4-BE49-F238E27FC236}">
                <a16:creationId xmlns:a16="http://schemas.microsoft.com/office/drawing/2014/main" id="{33D6A9B7-DD66-084C-A83D-CBD7D76ED8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CC28CF-D856-2A42-8897-721CE4A42761}"/>
              </a:ext>
            </a:extLst>
          </p:cNvPr>
          <p:cNvSpPr>
            <a:spLocks noGrp="1"/>
          </p:cNvSpPr>
          <p:nvPr>
            <p:ph type="sldNum" sz="quarter" idx="12"/>
          </p:nvPr>
        </p:nvSpPr>
        <p:spPr/>
        <p:txBody>
          <a:bodyPr/>
          <a:lstStyle/>
          <a:p>
            <a:fld id="{32AF07A5-A652-F744-81E4-3AEC468FC98F}" type="slidenum">
              <a:rPr lang="en-GB" smtClean="0"/>
              <a:t>‹#›</a:t>
            </a:fld>
            <a:endParaRPr lang="en-GB"/>
          </a:p>
        </p:txBody>
      </p:sp>
    </p:spTree>
    <p:extLst>
      <p:ext uri="{BB962C8B-B14F-4D97-AF65-F5344CB8AC3E}">
        <p14:creationId xmlns:p14="http://schemas.microsoft.com/office/powerpoint/2010/main" val="106313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BCE371-4A91-1C40-9360-A18B2260E7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6C1A3D-08D9-AC4C-9012-451443513A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FE5431-9D50-0F47-93C7-F19AF19885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3DD44-E387-0D44-89B9-E54A41B9038A}" type="datetimeFigureOut">
              <a:rPr lang="en-GB" smtClean="0"/>
              <a:t>03/07/2018</a:t>
            </a:fld>
            <a:endParaRPr lang="en-GB"/>
          </a:p>
        </p:txBody>
      </p:sp>
      <p:sp>
        <p:nvSpPr>
          <p:cNvPr id="5" name="Footer Placeholder 4">
            <a:extLst>
              <a:ext uri="{FF2B5EF4-FFF2-40B4-BE49-F238E27FC236}">
                <a16:creationId xmlns:a16="http://schemas.microsoft.com/office/drawing/2014/main" id="{ADC9AF45-ECC0-CB49-8412-D8028E7FE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EA2F26-8251-484E-BD62-B953D7F4D0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F07A5-A652-F744-81E4-3AEC468FC98F}" type="slidenum">
              <a:rPr lang="en-GB" smtClean="0"/>
              <a:t>‹#›</a:t>
            </a:fld>
            <a:endParaRPr lang="en-GB"/>
          </a:p>
        </p:txBody>
      </p:sp>
    </p:spTree>
    <p:extLst>
      <p:ext uri="{BB962C8B-B14F-4D97-AF65-F5344CB8AC3E}">
        <p14:creationId xmlns:p14="http://schemas.microsoft.com/office/powerpoint/2010/main" val="3642695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E466-EBAD-B54F-8C07-3A34BB5D128C}"/>
              </a:ext>
            </a:extLst>
          </p:cNvPr>
          <p:cNvSpPr>
            <a:spLocks noGrp="1"/>
          </p:cNvSpPr>
          <p:nvPr>
            <p:ph type="ctrTitle"/>
          </p:nvPr>
        </p:nvSpPr>
        <p:spPr>
          <a:xfrm>
            <a:off x="1524000" y="1122363"/>
            <a:ext cx="9144000" cy="2387600"/>
          </a:xfrm>
        </p:spPr>
        <p:txBody>
          <a:bodyPr>
            <a:normAutofit/>
          </a:bodyPr>
          <a:lstStyle/>
          <a:p>
            <a:r>
              <a:rPr lang="en-GB" dirty="0"/>
              <a:t>Unified design </a:t>
            </a:r>
            <a:br>
              <a:rPr lang="en-GB" dirty="0"/>
            </a:br>
            <a:r>
              <a:rPr lang="en-GB" dirty="0"/>
              <a:t>of computer games HCI</a:t>
            </a:r>
          </a:p>
        </p:txBody>
      </p:sp>
      <p:sp>
        <p:nvSpPr>
          <p:cNvPr id="9" name="Content Placeholder 2">
            <a:extLst>
              <a:ext uri="{FF2B5EF4-FFF2-40B4-BE49-F238E27FC236}">
                <a16:creationId xmlns:a16="http://schemas.microsoft.com/office/drawing/2014/main" id="{5D978ABD-A3C6-F042-910C-EB27FFBE76B4}"/>
              </a:ext>
            </a:extLst>
          </p:cNvPr>
          <p:cNvSpPr>
            <a:spLocks noGrp="1"/>
          </p:cNvSpPr>
          <p:nvPr>
            <p:ph type="subTitle" idx="1"/>
          </p:nvPr>
        </p:nvSpPr>
        <p:spPr>
          <a:xfrm>
            <a:off x="1524000" y="3602038"/>
            <a:ext cx="9144000" cy="1655762"/>
          </a:xfrm>
        </p:spPr>
        <p:txBody>
          <a:bodyPr>
            <a:normAutofit fontScale="92500" lnSpcReduction="10000"/>
          </a:bodyPr>
          <a:lstStyle/>
          <a:p>
            <a:r>
              <a:rPr lang="en-GB" dirty="0"/>
              <a:t>– an introduction.</a:t>
            </a:r>
          </a:p>
          <a:p>
            <a:r>
              <a:rPr lang="en-US" dirty="0"/>
              <a:t>IGDA Game Accessibility SIG</a:t>
            </a:r>
          </a:p>
          <a:p>
            <a:r>
              <a:rPr lang="en-US" dirty="0"/>
              <a:t>Open Educational Resources (OER) Project</a:t>
            </a:r>
          </a:p>
          <a:p>
            <a:r>
              <a:rPr lang="en-US" dirty="0"/>
              <a:t>These slides were provided by </a:t>
            </a:r>
            <a:r>
              <a:rPr lang="en-GB" dirty="0"/>
              <a:t>Thomas Westin 2018</a:t>
            </a:r>
          </a:p>
        </p:txBody>
      </p:sp>
      <p:pic>
        <p:nvPicPr>
          <p:cNvPr id="8" name="Picture 1" descr="Creative Commons BY NC SA logotype">
            <a:extLst>
              <a:ext uri="{FF2B5EF4-FFF2-40B4-BE49-F238E27FC236}">
                <a16:creationId xmlns:a16="http://schemas.microsoft.com/office/drawing/2014/main" id="{BD415228-6172-0A48-BF9F-A06068CD8D37}"/>
              </a:ext>
            </a:extLst>
          </p:cNvPr>
          <p:cNvPicPr>
            <a:picLocks noChangeAspect="1"/>
          </p:cNvPicPr>
          <p:nvPr/>
        </p:nvPicPr>
        <p:blipFill>
          <a:blip r:embed="rId2"/>
          <a:stretch>
            <a:fillRect/>
          </a:stretch>
        </p:blipFill>
        <p:spPr>
          <a:xfrm>
            <a:off x="5483111" y="5501154"/>
            <a:ext cx="1225778" cy="417879"/>
          </a:xfrm>
          <a:prstGeom prst="rect">
            <a:avLst/>
          </a:prstGeom>
        </p:spPr>
      </p:pic>
      <p:sp>
        <p:nvSpPr>
          <p:cNvPr id="7" name="Footer Placeholder 1">
            <a:extLst>
              <a:ext uri="{FF2B5EF4-FFF2-40B4-BE49-F238E27FC236}">
                <a16:creationId xmlns:a16="http://schemas.microsoft.com/office/drawing/2014/main" id="{7F471272-5BFE-6F4B-9E4D-64D4BFC8662D}"/>
              </a:ext>
            </a:extLst>
          </p:cNvPr>
          <p:cNvSpPr>
            <a:spLocks noGrp="1"/>
          </p:cNvSpPr>
          <p:nvPr>
            <p:ph type="ftr" sz="quarter" idx="11"/>
          </p:nvPr>
        </p:nvSpPr>
        <p:spPr>
          <a:xfrm>
            <a:off x="4038600" y="6162387"/>
            <a:ext cx="4114800" cy="365125"/>
          </a:xfrm>
        </p:spPr>
        <p:txBody>
          <a:bodyPr/>
          <a:lstStyle/>
          <a:p>
            <a:r>
              <a:rPr lang="en-GB" dirty="0"/>
              <a:t>Creative Commons License
This work is licensed under a Creative Commons Attribution-</a:t>
            </a:r>
            <a:r>
              <a:rPr lang="en-GB" dirty="0" err="1"/>
              <a:t>NonCommercial</a:t>
            </a:r>
            <a:r>
              <a:rPr lang="en-GB" dirty="0"/>
              <a:t>-</a:t>
            </a:r>
            <a:r>
              <a:rPr lang="en-GB" dirty="0" err="1"/>
              <a:t>ShareAlike</a:t>
            </a:r>
            <a:r>
              <a:rPr lang="en-GB" dirty="0"/>
              <a:t> 4.0 International License</a:t>
            </a:r>
            <a:endParaRPr lang="en-US" dirty="0"/>
          </a:p>
        </p:txBody>
      </p:sp>
    </p:spTree>
    <p:extLst>
      <p:ext uri="{BB962C8B-B14F-4D97-AF65-F5344CB8AC3E}">
        <p14:creationId xmlns:p14="http://schemas.microsoft.com/office/powerpoint/2010/main" val="211520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33A4-6815-3A47-B416-63AAEEC9D642}"/>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E3BD6D87-D174-F04A-AB12-66235D6E6FF1}"/>
              </a:ext>
            </a:extLst>
          </p:cNvPr>
          <p:cNvSpPr>
            <a:spLocks noGrp="1"/>
          </p:cNvSpPr>
          <p:nvPr>
            <p:ph idx="1"/>
          </p:nvPr>
        </p:nvSpPr>
        <p:spPr/>
        <p:txBody>
          <a:bodyPr/>
          <a:lstStyle/>
          <a:p>
            <a:pPr marL="0" indent="0">
              <a:buNone/>
            </a:pPr>
            <a:r>
              <a:rPr lang="sv-SE" dirty="0" err="1"/>
              <a:t>Grammenos</a:t>
            </a:r>
            <a:r>
              <a:rPr lang="sv-SE" dirty="0"/>
              <a:t>, D., </a:t>
            </a:r>
            <a:r>
              <a:rPr lang="sv-SE" dirty="0" err="1"/>
              <a:t>Savidis</a:t>
            </a:r>
            <a:r>
              <a:rPr lang="sv-SE" dirty="0"/>
              <a:t>, A. &amp; </a:t>
            </a:r>
            <a:r>
              <a:rPr lang="sv-SE" dirty="0" err="1"/>
              <a:t>Stephanidis</a:t>
            </a:r>
            <a:r>
              <a:rPr lang="sv-SE" dirty="0"/>
              <a:t>, C. 2007. </a:t>
            </a:r>
            <a:r>
              <a:rPr lang="sv-SE" dirty="0" err="1"/>
              <a:t>Unified</a:t>
            </a:r>
            <a:r>
              <a:rPr lang="sv-SE" dirty="0"/>
              <a:t> Design </a:t>
            </a:r>
            <a:r>
              <a:rPr lang="sv-SE" dirty="0" err="1"/>
              <a:t>of</a:t>
            </a:r>
            <a:r>
              <a:rPr lang="sv-SE" dirty="0"/>
              <a:t> </a:t>
            </a:r>
            <a:r>
              <a:rPr lang="sv-SE" dirty="0" err="1"/>
              <a:t>Universally</a:t>
            </a:r>
            <a:r>
              <a:rPr lang="sv-SE" dirty="0"/>
              <a:t> </a:t>
            </a:r>
            <a:r>
              <a:rPr lang="sv-SE" dirty="0" err="1"/>
              <a:t>Accessible</a:t>
            </a:r>
            <a:r>
              <a:rPr lang="sv-SE" dirty="0"/>
              <a:t> Games.  Universal Access in Human-Computer </a:t>
            </a:r>
            <a:r>
              <a:rPr lang="sv-SE" dirty="0" err="1"/>
              <a:t>Interaction</a:t>
            </a:r>
            <a:r>
              <a:rPr lang="sv-SE" dirty="0"/>
              <a:t>. </a:t>
            </a:r>
            <a:r>
              <a:rPr lang="sv-SE" dirty="0" err="1"/>
              <a:t>Applications</a:t>
            </a:r>
            <a:r>
              <a:rPr lang="sv-SE" dirty="0"/>
              <a:t> and Services, 2007. 607-616.</a:t>
            </a:r>
          </a:p>
          <a:p>
            <a:pPr marL="0" indent="0">
              <a:buNone/>
            </a:pPr>
            <a:endParaRPr lang="en-GB" dirty="0"/>
          </a:p>
        </p:txBody>
      </p:sp>
    </p:spTree>
    <p:extLst>
      <p:ext uri="{BB962C8B-B14F-4D97-AF65-F5344CB8AC3E}">
        <p14:creationId xmlns:p14="http://schemas.microsoft.com/office/powerpoint/2010/main" val="301541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a:extLst>
              <a:ext uri="{FF2B5EF4-FFF2-40B4-BE49-F238E27FC236}">
                <a16:creationId xmlns:a16="http://schemas.microsoft.com/office/drawing/2014/main" id="{1FC4D330-70DA-2B41-89C3-64ED166C85FB}"/>
              </a:ext>
            </a:extLst>
          </p:cNvPr>
          <p:cNvSpPr>
            <a:spLocks noGrp="1"/>
          </p:cNvSpPr>
          <p:nvPr>
            <p:ph idx="1"/>
          </p:nvPr>
        </p:nvSpPr>
        <p:spPr>
          <a:xfrm>
            <a:off x="860854" y="1837982"/>
            <a:ext cx="10705070" cy="4351338"/>
          </a:xfrm>
        </p:spPr>
        <p:txBody>
          <a:bodyPr/>
          <a:lstStyle/>
          <a:p>
            <a:r>
              <a:rPr lang="en-GB" dirty="0"/>
              <a:t>Unified design, introduction</a:t>
            </a:r>
          </a:p>
          <a:p>
            <a:r>
              <a:rPr lang="en-GB" dirty="0"/>
              <a:t>Unified design, applied on Asteroids for workshop</a:t>
            </a:r>
          </a:p>
          <a:p>
            <a:r>
              <a:rPr lang="en-GB" dirty="0"/>
              <a:t>Based upon research by </a:t>
            </a:r>
            <a:r>
              <a:rPr lang="en-GB" dirty="0" err="1"/>
              <a:t>Grammenos</a:t>
            </a:r>
            <a:r>
              <a:rPr lang="en-GB" dirty="0"/>
              <a:t>, </a:t>
            </a:r>
            <a:r>
              <a:rPr lang="en-GB" dirty="0" err="1"/>
              <a:t>Savidis</a:t>
            </a:r>
            <a:r>
              <a:rPr lang="en-GB" dirty="0"/>
              <a:t> &amp; </a:t>
            </a:r>
            <a:r>
              <a:rPr lang="en-GB" dirty="0" err="1"/>
              <a:t>Stephanidis</a:t>
            </a:r>
            <a:r>
              <a:rPr lang="en-GB" dirty="0"/>
              <a:t> (2007)</a:t>
            </a:r>
          </a:p>
        </p:txBody>
      </p:sp>
      <p:sp>
        <p:nvSpPr>
          <p:cNvPr id="2" name="Header">
            <a:extLst>
              <a:ext uri="{FF2B5EF4-FFF2-40B4-BE49-F238E27FC236}">
                <a16:creationId xmlns:a16="http://schemas.microsoft.com/office/drawing/2014/main" id="{6064681F-B5C8-EA4E-B173-01B3FD5F830E}"/>
              </a:ext>
            </a:extLst>
          </p:cNvPr>
          <p:cNvSpPr>
            <a:spLocks noGrp="1"/>
          </p:cNvSpPr>
          <p:nvPr>
            <p:ph type="title"/>
          </p:nvPr>
        </p:nvSpPr>
        <p:spPr/>
        <p:txBody>
          <a:bodyPr/>
          <a:lstStyle/>
          <a:p>
            <a:r>
              <a:rPr lang="en-GB" dirty="0"/>
              <a:t>Overview</a:t>
            </a:r>
          </a:p>
        </p:txBody>
      </p:sp>
    </p:spTree>
    <p:extLst>
      <p:ext uri="{BB962C8B-B14F-4D97-AF65-F5344CB8AC3E}">
        <p14:creationId xmlns:p14="http://schemas.microsoft.com/office/powerpoint/2010/main" val="179471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cNvSpPr>
            <a:spLocks noGrp="1"/>
          </p:cNvSpPr>
          <p:nvPr>
            <p:ph type="title"/>
          </p:nvPr>
        </p:nvSpPr>
        <p:spPr/>
        <p:txBody>
          <a:bodyPr/>
          <a:lstStyle/>
          <a:p>
            <a:r>
              <a:rPr lang="sv-SE" dirty="0" err="1"/>
              <a:t>Unified</a:t>
            </a:r>
            <a:r>
              <a:rPr lang="sv-SE" dirty="0"/>
              <a:t> Design, </a:t>
            </a:r>
            <a:r>
              <a:rPr lang="sv-SE" dirty="0" err="1"/>
              <a:t>five</a:t>
            </a:r>
            <a:r>
              <a:rPr lang="sv-SE" dirty="0"/>
              <a:t> steps</a:t>
            </a:r>
          </a:p>
        </p:txBody>
      </p:sp>
      <p:sp>
        <p:nvSpPr>
          <p:cNvPr id="3" name="Content"/>
          <p:cNvSpPr>
            <a:spLocks noGrp="1"/>
          </p:cNvSpPr>
          <p:nvPr>
            <p:ph idx="1"/>
          </p:nvPr>
        </p:nvSpPr>
        <p:spPr/>
        <p:txBody>
          <a:bodyPr/>
          <a:lstStyle/>
          <a:p>
            <a:pPr marL="457200" indent="-457200">
              <a:buFont typeface="+mj-lt"/>
              <a:buAutoNum type="arabicPeriod"/>
            </a:pPr>
            <a:r>
              <a:rPr lang="sv-SE" dirty="0">
                <a:solidFill>
                  <a:schemeClr val="bg1">
                    <a:lumMod val="50000"/>
                  </a:schemeClr>
                </a:solidFill>
              </a:rPr>
              <a:t>Abstract Task </a:t>
            </a:r>
            <a:r>
              <a:rPr lang="sv-SE" dirty="0" err="1">
                <a:solidFill>
                  <a:schemeClr val="bg1">
                    <a:lumMod val="50000"/>
                  </a:schemeClr>
                </a:solidFill>
              </a:rPr>
              <a:t>Decomposition</a:t>
            </a:r>
            <a:r>
              <a:rPr lang="sv-SE" dirty="0">
                <a:solidFill>
                  <a:schemeClr val="bg1">
                    <a:lumMod val="50000"/>
                  </a:schemeClr>
                </a:solidFill>
              </a:rPr>
              <a:t> (</a:t>
            </a:r>
            <a:r>
              <a:rPr lang="sv-SE" dirty="0" err="1">
                <a:solidFill>
                  <a:schemeClr val="bg1">
                    <a:lumMod val="50000"/>
                  </a:schemeClr>
                </a:solidFill>
              </a:rPr>
              <a:t>premade</a:t>
            </a:r>
            <a:r>
              <a:rPr lang="sv-SE" dirty="0">
                <a:solidFill>
                  <a:schemeClr val="bg1">
                    <a:lumMod val="50000"/>
                  </a:schemeClr>
                </a:solidFill>
              </a:rPr>
              <a:t> in </a:t>
            </a:r>
            <a:r>
              <a:rPr lang="sv-SE" dirty="0" err="1">
                <a:solidFill>
                  <a:schemeClr val="bg1">
                    <a:lumMod val="50000"/>
                  </a:schemeClr>
                </a:solidFill>
              </a:rPr>
              <a:t>this</a:t>
            </a:r>
            <a:r>
              <a:rPr lang="sv-SE" dirty="0">
                <a:solidFill>
                  <a:schemeClr val="bg1">
                    <a:lumMod val="50000"/>
                  </a:schemeClr>
                </a:solidFill>
              </a:rPr>
              <a:t> </a:t>
            </a:r>
            <a:r>
              <a:rPr lang="sv-SE" dirty="0" err="1">
                <a:solidFill>
                  <a:schemeClr val="bg1">
                    <a:lumMod val="50000"/>
                  </a:schemeClr>
                </a:solidFill>
              </a:rPr>
              <a:t>exercise</a:t>
            </a:r>
            <a:r>
              <a:rPr lang="sv-SE" dirty="0">
                <a:solidFill>
                  <a:schemeClr val="bg1">
                    <a:lumMod val="50000"/>
                  </a:schemeClr>
                </a:solidFill>
              </a:rPr>
              <a:t>)</a:t>
            </a:r>
          </a:p>
          <a:p>
            <a:pPr marL="457200" indent="-457200">
              <a:buFont typeface="+mj-lt"/>
              <a:buAutoNum type="arabicPeriod"/>
            </a:pPr>
            <a:r>
              <a:rPr lang="sv-SE" dirty="0" err="1">
                <a:solidFill>
                  <a:schemeClr val="bg1">
                    <a:lumMod val="50000"/>
                  </a:schemeClr>
                </a:solidFill>
              </a:rPr>
              <a:t>Polymorphic</a:t>
            </a:r>
            <a:r>
              <a:rPr lang="sv-SE" dirty="0">
                <a:solidFill>
                  <a:schemeClr val="bg1">
                    <a:lumMod val="50000"/>
                  </a:schemeClr>
                </a:solidFill>
              </a:rPr>
              <a:t> </a:t>
            </a:r>
            <a:r>
              <a:rPr lang="sv-SE" dirty="0" err="1">
                <a:solidFill>
                  <a:schemeClr val="bg1">
                    <a:lumMod val="50000"/>
                  </a:schemeClr>
                </a:solidFill>
              </a:rPr>
              <a:t>Specialization</a:t>
            </a:r>
            <a:r>
              <a:rPr lang="sv-SE" dirty="0">
                <a:solidFill>
                  <a:schemeClr val="bg1">
                    <a:lumMod val="50000"/>
                  </a:schemeClr>
                </a:solidFill>
              </a:rPr>
              <a:t> </a:t>
            </a:r>
            <a:r>
              <a:rPr lang="sv-SE" dirty="0" err="1">
                <a:solidFill>
                  <a:schemeClr val="bg1">
                    <a:lumMod val="50000"/>
                  </a:schemeClr>
                </a:solidFill>
              </a:rPr>
              <a:t>with</a:t>
            </a:r>
            <a:r>
              <a:rPr lang="sv-SE" dirty="0">
                <a:solidFill>
                  <a:schemeClr val="bg1">
                    <a:lumMod val="50000"/>
                  </a:schemeClr>
                </a:solidFill>
              </a:rPr>
              <a:t> Design Alternatives (</a:t>
            </a:r>
            <a:r>
              <a:rPr lang="sv-SE" dirty="0" err="1">
                <a:solidFill>
                  <a:schemeClr val="bg1">
                    <a:lumMod val="50000"/>
                  </a:schemeClr>
                </a:solidFill>
              </a:rPr>
              <a:t>premade</a:t>
            </a:r>
            <a:r>
              <a:rPr lang="sv-SE" dirty="0">
                <a:solidFill>
                  <a:schemeClr val="bg1">
                    <a:lumMod val="50000"/>
                  </a:schemeClr>
                </a:solidFill>
              </a:rPr>
              <a:t> </a:t>
            </a:r>
            <a:r>
              <a:rPr lang="sv-SE" dirty="0" err="1">
                <a:solidFill>
                  <a:schemeClr val="bg1">
                    <a:lumMod val="50000"/>
                  </a:schemeClr>
                </a:solidFill>
              </a:rPr>
              <a:t>here</a:t>
            </a:r>
            <a:r>
              <a:rPr lang="sv-SE" dirty="0">
                <a:solidFill>
                  <a:schemeClr val="bg1">
                    <a:lumMod val="50000"/>
                  </a:schemeClr>
                </a:solidFill>
              </a:rPr>
              <a:t>)</a:t>
            </a:r>
          </a:p>
          <a:p>
            <a:pPr marL="457200" indent="-457200">
              <a:buFont typeface="+mj-lt"/>
              <a:buAutoNum type="arabicPeriod"/>
            </a:pPr>
            <a:r>
              <a:rPr lang="sv-SE" dirty="0" err="1"/>
              <a:t>Appropriateness</a:t>
            </a:r>
            <a:r>
              <a:rPr lang="sv-SE" dirty="0"/>
              <a:t> </a:t>
            </a:r>
            <a:r>
              <a:rPr lang="sv-SE" dirty="0" err="1"/>
              <a:t>Analysis</a:t>
            </a:r>
            <a:r>
              <a:rPr lang="sv-SE" dirty="0"/>
              <a:t> for Design Alternatives</a:t>
            </a:r>
          </a:p>
          <a:p>
            <a:pPr marL="457200" indent="-457200">
              <a:buFont typeface="+mj-lt"/>
              <a:buAutoNum type="arabicPeriod"/>
            </a:pPr>
            <a:r>
              <a:rPr lang="sv-SE" dirty="0" err="1">
                <a:solidFill>
                  <a:schemeClr val="tx1"/>
                </a:solidFill>
              </a:rPr>
              <a:t>User</a:t>
            </a:r>
            <a:r>
              <a:rPr lang="sv-SE" dirty="0">
                <a:solidFill>
                  <a:schemeClr val="tx1"/>
                </a:solidFill>
              </a:rPr>
              <a:t> </a:t>
            </a:r>
            <a:r>
              <a:rPr lang="sv-SE" dirty="0" err="1">
                <a:solidFill>
                  <a:schemeClr val="tx1"/>
                </a:solidFill>
              </a:rPr>
              <a:t>profile</a:t>
            </a:r>
            <a:r>
              <a:rPr lang="sv-SE" dirty="0">
                <a:solidFill>
                  <a:schemeClr val="tx1"/>
                </a:solidFill>
              </a:rPr>
              <a:t> </a:t>
            </a:r>
            <a:r>
              <a:rPr lang="sv-SE" dirty="0" err="1">
                <a:solidFill>
                  <a:schemeClr val="tx1"/>
                </a:solidFill>
              </a:rPr>
              <a:t>Analysis</a:t>
            </a:r>
            <a:r>
              <a:rPr lang="sv-SE" dirty="0">
                <a:solidFill>
                  <a:schemeClr val="tx1"/>
                </a:solidFill>
              </a:rPr>
              <a:t> </a:t>
            </a:r>
          </a:p>
          <a:p>
            <a:pPr marL="457200" indent="-457200">
              <a:buFont typeface="+mj-lt"/>
              <a:buAutoNum type="arabicPeriod"/>
            </a:pPr>
            <a:r>
              <a:rPr lang="sv-SE" dirty="0" err="1">
                <a:solidFill>
                  <a:schemeClr val="bg1">
                    <a:lumMod val="50000"/>
                  </a:schemeClr>
                </a:solidFill>
              </a:rPr>
              <a:t>Compatibility</a:t>
            </a:r>
            <a:r>
              <a:rPr lang="sv-SE" dirty="0">
                <a:solidFill>
                  <a:schemeClr val="bg1">
                    <a:lumMod val="50000"/>
                  </a:schemeClr>
                </a:solidFill>
              </a:rPr>
              <a:t> </a:t>
            </a:r>
            <a:r>
              <a:rPr lang="sv-SE" dirty="0" err="1">
                <a:solidFill>
                  <a:schemeClr val="bg1">
                    <a:lumMod val="50000"/>
                  </a:schemeClr>
                </a:solidFill>
              </a:rPr>
              <a:t>Analysis</a:t>
            </a:r>
            <a:r>
              <a:rPr lang="sv-SE" dirty="0">
                <a:solidFill>
                  <a:schemeClr val="bg1">
                    <a:lumMod val="50000"/>
                  </a:schemeClr>
                </a:solidFill>
              </a:rPr>
              <a:t> </a:t>
            </a:r>
            <a:r>
              <a:rPr lang="sv-SE" dirty="0" err="1">
                <a:solidFill>
                  <a:schemeClr val="bg1">
                    <a:lumMod val="50000"/>
                  </a:schemeClr>
                </a:solidFill>
              </a:rPr>
              <a:t>of</a:t>
            </a:r>
            <a:r>
              <a:rPr lang="sv-SE" dirty="0">
                <a:solidFill>
                  <a:schemeClr val="bg1">
                    <a:lumMod val="50000"/>
                  </a:schemeClr>
                </a:solidFill>
              </a:rPr>
              <a:t> Design Alt. (not in </a:t>
            </a:r>
            <a:r>
              <a:rPr lang="sv-SE" dirty="0" err="1">
                <a:solidFill>
                  <a:schemeClr val="bg1">
                    <a:lumMod val="50000"/>
                  </a:schemeClr>
                </a:solidFill>
              </a:rPr>
              <a:t>this</a:t>
            </a:r>
            <a:r>
              <a:rPr lang="sv-SE" dirty="0">
                <a:solidFill>
                  <a:schemeClr val="bg1">
                    <a:lumMod val="50000"/>
                  </a:schemeClr>
                </a:solidFill>
              </a:rPr>
              <a:t> </a:t>
            </a:r>
            <a:r>
              <a:rPr lang="sv-SE" dirty="0" err="1">
                <a:solidFill>
                  <a:schemeClr val="bg1">
                    <a:lumMod val="50000"/>
                  </a:schemeClr>
                </a:solidFill>
              </a:rPr>
              <a:t>exercise</a:t>
            </a:r>
            <a:r>
              <a:rPr lang="sv-SE" dirty="0">
                <a:solidFill>
                  <a:schemeClr val="bg1">
                    <a:lumMod val="50000"/>
                  </a:schemeClr>
                </a:solidFill>
              </a:rPr>
              <a:t>)</a:t>
            </a:r>
          </a:p>
          <a:p>
            <a:pPr marL="0" indent="0">
              <a:buNone/>
            </a:pPr>
            <a:r>
              <a:rPr lang="sv-SE" dirty="0">
                <a:solidFill>
                  <a:schemeClr val="bg1">
                    <a:lumMod val="50000"/>
                  </a:schemeClr>
                </a:solidFill>
              </a:rPr>
              <a:t>(</a:t>
            </a:r>
            <a:r>
              <a:rPr lang="sv-SE" dirty="0" err="1">
                <a:solidFill>
                  <a:schemeClr val="bg1">
                    <a:lumMod val="50000"/>
                  </a:schemeClr>
                </a:solidFill>
              </a:rPr>
              <a:t>After</a:t>
            </a:r>
            <a:r>
              <a:rPr lang="sv-SE" dirty="0">
                <a:solidFill>
                  <a:schemeClr val="bg1">
                    <a:lumMod val="50000"/>
                  </a:schemeClr>
                </a:solidFill>
              </a:rPr>
              <a:t>: </a:t>
            </a:r>
            <a:r>
              <a:rPr lang="sv-SE" dirty="0" err="1">
                <a:solidFill>
                  <a:schemeClr val="bg1">
                    <a:lumMod val="50000"/>
                  </a:schemeClr>
                </a:solidFill>
              </a:rPr>
              <a:t>Prototyping</a:t>
            </a:r>
            <a:r>
              <a:rPr lang="sv-SE" dirty="0">
                <a:solidFill>
                  <a:schemeClr val="bg1">
                    <a:lumMod val="50000"/>
                  </a:schemeClr>
                </a:solidFill>
              </a:rPr>
              <a:t>, </a:t>
            </a:r>
            <a:r>
              <a:rPr lang="sv-SE" dirty="0" err="1">
                <a:solidFill>
                  <a:schemeClr val="bg1">
                    <a:lumMod val="50000"/>
                  </a:schemeClr>
                </a:solidFill>
              </a:rPr>
              <a:t>Usability</a:t>
            </a:r>
            <a:r>
              <a:rPr lang="sv-SE" dirty="0">
                <a:solidFill>
                  <a:schemeClr val="bg1">
                    <a:lumMod val="50000"/>
                  </a:schemeClr>
                </a:solidFill>
              </a:rPr>
              <a:t>, </a:t>
            </a:r>
            <a:r>
              <a:rPr lang="sv-SE" dirty="0" err="1">
                <a:solidFill>
                  <a:schemeClr val="bg1">
                    <a:lumMod val="50000"/>
                  </a:schemeClr>
                </a:solidFill>
              </a:rPr>
              <a:t>Accessibility</a:t>
            </a:r>
            <a:r>
              <a:rPr lang="sv-SE" dirty="0">
                <a:solidFill>
                  <a:schemeClr val="bg1">
                    <a:lumMod val="50000"/>
                  </a:schemeClr>
                </a:solidFill>
              </a:rPr>
              <a:t> </a:t>
            </a:r>
            <a:r>
              <a:rPr lang="sv-SE" dirty="0" err="1">
                <a:solidFill>
                  <a:schemeClr val="bg1">
                    <a:lumMod val="50000"/>
                  </a:schemeClr>
                </a:solidFill>
              </a:rPr>
              <a:t>Evaluation</a:t>
            </a:r>
            <a:r>
              <a:rPr lang="sv-SE" dirty="0">
                <a:solidFill>
                  <a:schemeClr val="bg1">
                    <a:lumMod val="50000"/>
                  </a:schemeClr>
                </a:solidFill>
              </a:rPr>
              <a:t>)</a:t>
            </a:r>
          </a:p>
          <a:p>
            <a:pPr marL="0" indent="0">
              <a:buNone/>
            </a:pPr>
            <a:r>
              <a:rPr lang="sv-SE" sz="1400" dirty="0" err="1"/>
              <a:t>See</a:t>
            </a:r>
            <a:r>
              <a:rPr lang="sv-SE" sz="1400" dirty="0"/>
              <a:t>: </a:t>
            </a:r>
            <a:r>
              <a:rPr lang="sv-SE" sz="1400" dirty="0" err="1"/>
              <a:t>Grammenos</a:t>
            </a:r>
            <a:r>
              <a:rPr lang="sv-SE" sz="1400" dirty="0"/>
              <a:t>, D., </a:t>
            </a:r>
            <a:r>
              <a:rPr lang="sv-SE" sz="1400" dirty="0" err="1"/>
              <a:t>Savidis</a:t>
            </a:r>
            <a:r>
              <a:rPr lang="sv-SE" sz="1400" dirty="0"/>
              <a:t>, A. &amp; </a:t>
            </a:r>
            <a:r>
              <a:rPr lang="sv-SE" sz="1400" dirty="0" err="1"/>
              <a:t>Stephanidis</a:t>
            </a:r>
            <a:r>
              <a:rPr lang="sv-SE" sz="1400" dirty="0"/>
              <a:t>, C. 2007. </a:t>
            </a:r>
            <a:r>
              <a:rPr lang="sv-SE" sz="1400" dirty="0" err="1"/>
              <a:t>Unified</a:t>
            </a:r>
            <a:r>
              <a:rPr lang="sv-SE" sz="1400" dirty="0"/>
              <a:t> Design </a:t>
            </a:r>
            <a:r>
              <a:rPr lang="sv-SE" sz="1400" dirty="0" err="1"/>
              <a:t>of</a:t>
            </a:r>
            <a:r>
              <a:rPr lang="sv-SE" sz="1400" dirty="0"/>
              <a:t> </a:t>
            </a:r>
            <a:r>
              <a:rPr lang="sv-SE" sz="1400" dirty="0" err="1"/>
              <a:t>Universally</a:t>
            </a:r>
            <a:r>
              <a:rPr lang="sv-SE" sz="1400" dirty="0"/>
              <a:t> </a:t>
            </a:r>
            <a:r>
              <a:rPr lang="sv-SE" sz="1400" dirty="0" err="1"/>
              <a:t>Accessible</a:t>
            </a:r>
            <a:r>
              <a:rPr lang="sv-SE" sz="1400" dirty="0"/>
              <a:t> Games.  Universal Access in Human-Computer </a:t>
            </a:r>
            <a:r>
              <a:rPr lang="sv-SE" sz="1400" dirty="0" err="1"/>
              <a:t>Interaction</a:t>
            </a:r>
            <a:r>
              <a:rPr lang="sv-SE" sz="1400" dirty="0"/>
              <a:t>. </a:t>
            </a:r>
            <a:r>
              <a:rPr lang="sv-SE" sz="1400" dirty="0" err="1"/>
              <a:t>Applications</a:t>
            </a:r>
            <a:r>
              <a:rPr lang="sv-SE" sz="1400" dirty="0"/>
              <a:t> and Services, 2007. 607-616.</a:t>
            </a:r>
          </a:p>
          <a:p>
            <a:pPr marL="0" indent="0">
              <a:buNone/>
            </a:pPr>
            <a:endParaRPr lang="sv-SE" dirty="0"/>
          </a:p>
        </p:txBody>
      </p:sp>
    </p:spTree>
    <p:extLst>
      <p:ext uri="{BB962C8B-B14F-4D97-AF65-F5344CB8AC3E}">
        <p14:creationId xmlns:p14="http://schemas.microsoft.com/office/powerpoint/2010/main" val="31455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79577" y="476672"/>
            <a:ext cx="6848475" cy="795338"/>
          </a:xfrm>
        </p:spPr>
        <p:txBody>
          <a:bodyPr>
            <a:normAutofit fontScale="90000"/>
          </a:bodyPr>
          <a:lstStyle/>
          <a:p>
            <a:r>
              <a:rPr lang="sv-SE" dirty="0"/>
              <a:t>1. Abstract Task </a:t>
            </a:r>
            <a:r>
              <a:rPr lang="sv-SE" dirty="0" err="1"/>
              <a:t>Decomposition</a:t>
            </a:r>
            <a:endParaRPr lang="sv-SE" dirty="0"/>
          </a:p>
        </p:txBody>
      </p:sp>
      <p:sp>
        <p:nvSpPr>
          <p:cNvPr id="21" name="TextBox">
            <a:extLst>
              <a:ext uri="{FF2B5EF4-FFF2-40B4-BE49-F238E27FC236}">
                <a16:creationId xmlns:a16="http://schemas.microsoft.com/office/drawing/2014/main" id="{DC274A0D-887E-8649-AC8B-26708027A2EC}"/>
              </a:ext>
            </a:extLst>
          </p:cNvPr>
          <p:cNvSpPr txBox="1"/>
          <p:nvPr/>
        </p:nvSpPr>
        <p:spPr>
          <a:xfrm>
            <a:off x="2722171" y="1777677"/>
            <a:ext cx="1120050" cy="369332"/>
          </a:xfrm>
          <a:prstGeom prst="rect">
            <a:avLst/>
          </a:prstGeom>
          <a:noFill/>
        </p:spPr>
        <p:txBody>
          <a:bodyPr wrap="none" rtlCol="0">
            <a:spAutoFit/>
          </a:bodyPr>
          <a:lstStyle/>
          <a:p>
            <a:r>
              <a:rPr lang="en-GB" dirty="0"/>
              <a:t>Asteroids:</a:t>
            </a:r>
          </a:p>
        </p:txBody>
      </p:sp>
      <p:sp>
        <p:nvSpPr>
          <p:cNvPr id="6" name="textbox2"/>
          <p:cNvSpPr txBox="1"/>
          <p:nvPr/>
        </p:nvSpPr>
        <p:spPr>
          <a:xfrm>
            <a:off x="3779704" y="1777677"/>
            <a:ext cx="4980247" cy="646331"/>
          </a:xfrm>
          <a:prstGeom prst="rect">
            <a:avLst/>
          </a:prstGeom>
          <a:noFill/>
        </p:spPr>
        <p:txBody>
          <a:bodyPr wrap="square" rtlCol="0">
            <a:spAutoFit/>
          </a:bodyPr>
          <a:lstStyle/>
          <a:p>
            <a:r>
              <a:rPr lang="sv-SE" dirty="0"/>
              <a:t>List</a:t>
            </a:r>
            <a:r>
              <a:rPr lang="sv-SE" i="1" dirty="0"/>
              <a:t> </a:t>
            </a:r>
            <a:r>
              <a:rPr lang="sv-SE" i="1" dirty="0" err="1"/>
              <a:t>which</a:t>
            </a:r>
            <a:r>
              <a:rPr lang="sv-SE" i="1" dirty="0"/>
              <a:t> </a:t>
            </a:r>
            <a:r>
              <a:rPr lang="sv-SE" dirty="0"/>
              <a:t>game play tasks </a:t>
            </a:r>
            <a:r>
              <a:rPr lang="sv-SE" dirty="0" err="1"/>
              <a:t>are</a:t>
            </a:r>
            <a:r>
              <a:rPr lang="sv-SE" dirty="0"/>
              <a:t> </a:t>
            </a:r>
            <a:r>
              <a:rPr lang="sv-SE" dirty="0" err="1"/>
              <a:t>done</a:t>
            </a:r>
            <a:r>
              <a:rPr lang="sv-SE" dirty="0"/>
              <a:t> to play the game? </a:t>
            </a:r>
            <a:r>
              <a:rPr lang="sv-SE" dirty="0" err="1"/>
              <a:t>Select</a:t>
            </a:r>
            <a:r>
              <a:rPr lang="sv-SE" dirty="0"/>
              <a:t> </a:t>
            </a:r>
            <a:r>
              <a:rPr lang="sv-SE" dirty="0" err="1"/>
              <a:t>one</a:t>
            </a:r>
            <a:r>
              <a:rPr lang="sv-SE" dirty="0"/>
              <a:t>.</a:t>
            </a:r>
          </a:p>
        </p:txBody>
      </p:sp>
      <p:pic>
        <p:nvPicPr>
          <p:cNvPr id="16" name="Picture 1" descr="Screenshot of Excel sheet. Showing:&#10;1. Abstract task decomposition&#10;Abstract game play task in Asteroids&#10;Thrust forward&#10;Turn left / right&#10;Fire&#10;Avoid asteroids, enemy ship, enemy firs&#10;Understand wrapping universe">
            <a:extLst>
              <a:ext uri="{FF2B5EF4-FFF2-40B4-BE49-F238E27FC236}">
                <a16:creationId xmlns:a16="http://schemas.microsoft.com/office/drawing/2014/main" id="{965157AA-AE72-9844-A756-B5426CE9A731}"/>
              </a:ext>
            </a:extLst>
          </p:cNvPr>
          <p:cNvPicPr>
            <a:picLocks noChangeAspect="1"/>
          </p:cNvPicPr>
          <p:nvPr/>
        </p:nvPicPr>
        <p:blipFill>
          <a:blip r:embed="rId2"/>
          <a:stretch>
            <a:fillRect/>
          </a:stretch>
        </p:blipFill>
        <p:spPr>
          <a:xfrm>
            <a:off x="3849375" y="3022008"/>
            <a:ext cx="3708878" cy="2478616"/>
          </a:xfrm>
          <a:prstGeom prst="rect">
            <a:avLst/>
          </a:prstGeom>
        </p:spPr>
      </p:pic>
    </p:spTree>
    <p:extLst>
      <p:ext uri="{BB962C8B-B14F-4D97-AF65-F5344CB8AC3E}">
        <p14:creationId xmlns:p14="http://schemas.microsoft.com/office/powerpoint/2010/main" val="422170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68018" y="991780"/>
            <a:ext cx="6848475" cy="1008112"/>
          </a:xfrm>
        </p:spPr>
        <p:txBody>
          <a:bodyPr>
            <a:normAutofit fontScale="90000"/>
          </a:bodyPr>
          <a:lstStyle/>
          <a:p>
            <a:r>
              <a:rPr lang="sv-SE" dirty="0"/>
              <a:t>2. </a:t>
            </a:r>
            <a:r>
              <a:rPr lang="sv-SE" dirty="0" err="1"/>
              <a:t>Polymorphic</a:t>
            </a:r>
            <a:r>
              <a:rPr lang="sv-SE" dirty="0"/>
              <a:t> </a:t>
            </a:r>
            <a:r>
              <a:rPr lang="sv-SE" dirty="0" err="1"/>
              <a:t>Specialization</a:t>
            </a:r>
            <a:r>
              <a:rPr lang="sv-SE" dirty="0"/>
              <a:t>    	</a:t>
            </a:r>
            <a:r>
              <a:rPr lang="sv-SE" dirty="0" err="1"/>
              <a:t>with</a:t>
            </a:r>
            <a:r>
              <a:rPr lang="sv-SE" dirty="0"/>
              <a:t> Design Alternatives</a:t>
            </a:r>
            <a:br>
              <a:rPr lang="sv-SE" dirty="0"/>
            </a:br>
            <a:endParaRPr lang="sv-SE" dirty="0"/>
          </a:p>
        </p:txBody>
      </p:sp>
      <p:sp>
        <p:nvSpPr>
          <p:cNvPr id="9" name="TextBox 1">
            <a:extLst>
              <a:ext uri="{FF2B5EF4-FFF2-40B4-BE49-F238E27FC236}">
                <a16:creationId xmlns:a16="http://schemas.microsoft.com/office/drawing/2014/main" id="{6C1E25D2-267D-BD4C-B332-5F2F4DA00190}"/>
              </a:ext>
            </a:extLst>
          </p:cNvPr>
          <p:cNvSpPr txBox="1"/>
          <p:nvPr/>
        </p:nvSpPr>
        <p:spPr>
          <a:xfrm>
            <a:off x="1941249" y="1999892"/>
            <a:ext cx="1120050" cy="369332"/>
          </a:xfrm>
          <a:prstGeom prst="rect">
            <a:avLst/>
          </a:prstGeom>
          <a:noFill/>
        </p:spPr>
        <p:txBody>
          <a:bodyPr wrap="none" rtlCol="0">
            <a:spAutoFit/>
          </a:bodyPr>
          <a:lstStyle/>
          <a:p>
            <a:r>
              <a:rPr lang="en-GB" dirty="0"/>
              <a:t>Asteroids:</a:t>
            </a:r>
          </a:p>
        </p:txBody>
      </p:sp>
      <p:sp>
        <p:nvSpPr>
          <p:cNvPr id="6" name="TextBox 2"/>
          <p:cNvSpPr txBox="1"/>
          <p:nvPr/>
        </p:nvSpPr>
        <p:spPr>
          <a:xfrm>
            <a:off x="3061299" y="1999892"/>
            <a:ext cx="6887373" cy="369332"/>
          </a:xfrm>
          <a:prstGeom prst="rect">
            <a:avLst/>
          </a:prstGeom>
          <a:noFill/>
        </p:spPr>
        <p:txBody>
          <a:bodyPr wrap="square" rtlCol="0">
            <a:spAutoFit/>
          </a:bodyPr>
          <a:lstStyle/>
          <a:p>
            <a:r>
              <a:rPr lang="sv-SE" dirty="0" err="1"/>
              <a:t>Which</a:t>
            </a:r>
            <a:r>
              <a:rPr lang="sv-SE" dirty="0"/>
              <a:t> I/O design alternatives </a:t>
            </a:r>
            <a:r>
              <a:rPr lang="sv-SE" dirty="0" err="1"/>
              <a:t>may</a:t>
            </a:r>
            <a:r>
              <a:rPr lang="sv-SE" dirty="0"/>
              <a:t> be </a:t>
            </a:r>
            <a:r>
              <a:rPr lang="sv-SE" dirty="0" err="1"/>
              <a:t>used</a:t>
            </a:r>
            <a:r>
              <a:rPr lang="sv-SE" dirty="0"/>
              <a:t> for the game </a:t>
            </a:r>
            <a:r>
              <a:rPr lang="sv-SE" dirty="0" err="1"/>
              <a:t>mechanics</a:t>
            </a:r>
            <a:r>
              <a:rPr lang="sv-SE" dirty="0"/>
              <a:t>?</a:t>
            </a:r>
          </a:p>
        </p:txBody>
      </p:sp>
      <p:pic>
        <p:nvPicPr>
          <p:cNvPr id="11" name="Picture 1" descr="Screenshot of Excel sheet. Showing&#10;2. Polymorphic specialisation with design alternatives for game play task: Thrust forward&#10;i1 - Input alt. 1: Mouse movement&#10;i2 - Input alt. 2: Speech commands&#10;o1 - Output alt. 1: Spatial sound&#10;o2 - Output alt. 2: Speech">
            <a:extLst>
              <a:ext uri="{FF2B5EF4-FFF2-40B4-BE49-F238E27FC236}">
                <a16:creationId xmlns:a16="http://schemas.microsoft.com/office/drawing/2014/main" id="{FA2F33DE-F002-5B43-AEFB-9274DD6C4B7F}"/>
              </a:ext>
            </a:extLst>
          </p:cNvPr>
          <p:cNvPicPr>
            <a:picLocks noChangeAspect="1"/>
          </p:cNvPicPr>
          <p:nvPr/>
        </p:nvPicPr>
        <p:blipFill>
          <a:blip r:embed="rId2"/>
          <a:stretch>
            <a:fillRect/>
          </a:stretch>
        </p:blipFill>
        <p:spPr>
          <a:xfrm>
            <a:off x="33020" y="2858770"/>
            <a:ext cx="12124852" cy="1228598"/>
          </a:xfrm>
          <a:prstGeom prst="rect">
            <a:avLst/>
          </a:prstGeom>
        </p:spPr>
      </p:pic>
    </p:spTree>
    <p:extLst>
      <p:ext uri="{BB962C8B-B14F-4D97-AF65-F5344CB8AC3E}">
        <p14:creationId xmlns:p14="http://schemas.microsoft.com/office/powerpoint/2010/main" val="401207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7321" y="586400"/>
            <a:ext cx="6848475" cy="795338"/>
          </a:xfrm>
        </p:spPr>
        <p:txBody>
          <a:bodyPr/>
          <a:lstStyle/>
          <a:p>
            <a:r>
              <a:rPr lang="sv-SE" dirty="0"/>
              <a:t>3. </a:t>
            </a:r>
            <a:r>
              <a:rPr lang="sv-SE" dirty="0" err="1"/>
              <a:t>Appropriateness</a:t>
            </a:r>
            <a:r>
              <a:rPr lang="sv-SE" dirty="0"/>
              <a:t> </a:t>
            </a:r>
            <a:r>
              <a:rPr lang="sv-SE" dirty="0" err="1"/>
              <a:t>analysis</a:t>
            </a:r>
            <a:endParaRPr lang="sv-SE" dirty="0"/>
          </a:p>
        </p:txBody>
      </p:sp>
      <p:sp>
        <p:nvSpPr>
          <p:cNvPr id="10" name="TextBox 1">
            <a:extLst>
              <a:ext uri="{FF2B5EF4-FFF2-40B4-BE49-F238E27FC236}">
                <a16:creationId xmlns:a16="http://schemas.microsoft.com/office/drawing/2014/main" id="{BBCC8139-C2C1-5F49-82F5-FF96202DB077}"/>
              </a:ext>
            </a:extLst>
          </p:cNvPr>
          <p:cNvSpPr txBox="1"/>
          <p:nvPr/>
        </p:nvSpPr>
        <p:spPr>
          <a:xfrm>
            <a:off x="2837358" y="1960156"/>
            <a:ext cx="1120050" cy="369332"/>
          </a:xfrm>
          <a:prstGeom prst="rect">
            <a:avLst/>
          </a:prstGeom>
          <a:noFill/>
        </p:spPr>
        <p:txBody>
          <a:bodyPr wrap="none" rtlCol="0">
            <a:spAutoFit/>
          </a:bodyPr>
          <a:lstStyle/>
          <a:p>
            <a:r>
              <a:rPr lang="en-GB" dirty="0"/>
              <a:t>Asteroids:</a:t>
            </a:r>
          </a:p>
        </p:txBody>
      </p:sp>
      <p:sp>
        <p:nvSpPr>
          <p:cNvPr id="7" name="TextBox 2"/>
          <p:cNvSpPr txBox="1"/>
          <p:nvPr/>
        </p:nvSpPr>
        <p:spPr>
          <a:xfrm>
            <a:off x="3957408" y="1960156"/>
            <a:ext cx="5040288" cy="369332"/>
          </a:xfrm>
          <a:prstGeom prst="rect">
            <a:avLst/>
          </a:prstGeom>
          <a:noFill/>
        </p:spPr>
        <p:txBody>
          <a:bodyPr wrap="square" rtlCol="0">
            <a:spAutoFit/>
          </a:bodyPr>
          <a:lstStyle/>
          <a:p>
            <a:r>
              <a:rPr lang="sv-SE" dirty="0"/>
              <a:t>For </a:t>
            </a:r>
            <a:r>
              <a:rPr lang="sv-SE" dirty="0" err="1"/>
              <a:t>who</a:t>
            </a:r>
            <a:r>
              <a:rPr lang="sv-SE" dirty="0"/>
              <a:t> </a:t>
            </a:r>
            <a:r>
              <a:rPr lang="sv-SE" dirty="0" err="1"/>
              <a:t>are</a:t>
            </a:r>
            <a:r>
              <a:rPr lang="sv-SE" dirty="0"/>
              <a:t> </a:t>
            </a:r>
            <a:r>
              <a:rPr lang="sv-SE" dirty="0" err="1"/>
              <a:t>which</a:t>
            </a:r>
            <a:r>
              <a:rPr lang="sv-SE" dirty="0"/>
              <a:t> design alternatives </a:t>
            </a:r>
            <a:r>
              <a:rPr lang="sv-SE" dirty="0" err="1"/>
              <a:t>appropriate</a:t>
            </a:r>
            <a:r>
              <a:rPr lang="sv-SE" dirty="0"/>
              <a:t>? </a:t>
            </a:r>
          </a:p>
        </p:txBody>
      </p:sp>
      <p:pic>
        <p:nvPicPr>
          <p:cNvPr id="4" name="Picture 1" descr="Screenshot of Excel sheet. Showing:&#10;3. Appropriateness analysis of design alternatives for user attributes">
            <a:extLst>
              <a:ext uri="{FF2B5EF4-FFF2-40B4-BE49-F238E27FC236}">
                <a16:creationId xmlns:a16="http://schemas.microsoft.com/office/drawing/2014/main" id="{D5F0C73C-8519-5442-8C34-02F83641D5EB}"/>
              </a:ext>
            </a:extLst>
          </p:cNvPr>
          <p:cNvPicPr>
            <a:picLocks noChangeAspect="1"/>
          </p:cNvPicPr>
          <p:nvPr/>
        </p:nvPicPr>
        <p:blipFill>
          <a:blip r:embed="rId2"/>
          <a:stretch>
            <a:fillRect/>
          </a:stretch>
        </p:blipFill>
        <p:spPr>
          <a:xfrm>
            <a:off x="3097879" y="2977718"/>
            <a:ext cx="5224693" cy="2174602"/>
          </a:xfrm>
          <a:prstGeom prst="rect">
            <a:avLst/>
          </a:prstGeom>
        </p:spPr>
      </p:pic>
    </p:spTree>
    <p:extLst>
      <p:ext uri="{BB962C8B-B14F-4D97-AF65-F5344CB8AC3E}">
        <p14:creationId xmlns:p14="http://schemas.microsoft.com/office/powerpoint/2010/main" val="197883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65632" y="785749"/>
            <a:ext cx="10515600" cy="1325563"/>
          </a:xfrm>
        </p:spPr>
        <p:txBody>
          <a:bodyPr/>
          <a:lstStyle/>
          <a:p>
            <a:r>
              <a:rPr lang="sv-SE" dirty="0"/>
              <a:t>4a </a:t>
            </a:r>
            <a:r>
              <a:rPr lang="sv-SE" dirty="0" err="1"/>
              <a:t>Merge</a:t>
            </a:r>
            <a:r>
              <a:rPr lang="sv-SE" dirty="0"/>
              <a:t> </a:t>
            </a:r>
            <a:r>
              <a:rPr lang="sv-SE" dirty="0" err="1"/>
              <a:t>attributes</a:t>
            </a:r>
            <a:r>
              <a:rPr lang="sv-SE" dirty="0"/>
              <a:t> to a </a:t>
            </a:r>
            <a:r>
              <a:rPr lang="sv-SE" dirty="0" err="1"/>
              <a:t>user</a:t>
            </a:r>
            <a:r>
              <a:rPr lang="sv-SE" dirty="0"/>
              <a:t> </a:t>
            </a:r>
            <a:r>
              <a:rPr lang="sv-SE" dirty="0" err="1"/>
              <a:t>profile</a:t>
            </a:r>
            <a:endParaRPr lang="sv-SE" dirty="0"/>
          </a:p>
        </p:txBody>
      </p:sp>
      <p:sp>
        <p:nvSpPr>
          <p:cNvPr id="3" name="Platshållare för innehåll 2"/>
          <p:cNvSpPr>
            <a:spLocks noGrp="1"/>
          </p:cNvSpPr>
          <p:nvPr>
            <p:ph idx="1"/>
          </p:nvPr>
        </p:nvSpPr>
        <p:spPr>
          <a:xfrm>
            <a:off x="865632" y="2246249"/>
            <a:ext cx="10515600" cy="4351338"/>
          </a:xfrm>
        </p:spPr>
        <p:txBody>
          <a:bodyPr/>
          <a:lstStyle/>
          <a:p>
            <a:r>
              <a:rPr lang="sv-SE" dirty="0"/>
              <a:t>If a DA is </a:t>
            </a:r>
            <a:r>
              <a:rPr lang="sv-SE" dirty="0">
                <a:solidFill>
                  <a:srgbClr val="C00000"/>
                </a:solidFill>
              </a:rPr>
              <a:t>X – </a:t>
            </a:r>
            <a:r>
              <a:rPr lang="sv-SE" i="1" dirty="0" err="1">
                <a:solidFill>
                  <a:srgbClr val="C00000"/>
                </a:solidFill>
              </a:rPr>
              <a:t>Inappropriate</a:t>
            </a:r>
            <a:r>
              <a:rPr lang="en-US" dirty="0"/>
              <a:t> </a:t>
            </a:r>
            <a:r>
              <a:rPr lang="sv-SE" dirty="0"/>
              <a:t>for </a:t>
            </a:r>
            <a:r>
              <a:rPr lang="sv-SE" dirty="0" err="1"/>
              <a:t>any</a:t>
            </a:r>
            <a:r>
              <a:rPr lang="sv-SE" dirty="0"/>
              <a:t> </a:t>
            </a:r>
            <a:r>
              <a:rPr lang="sv-SE" dirty="0" err="1"/>
              <a:t>attribute</a:t>
            </a:r>
            <a:r>
              <a:rPr lang="sv-SE" dirty="0"/>
              <a:t> </a:t>
            </a:r>
            <a:r>
              <a:rPr lang="sv-SE" dirty="0">
                <a:sym typeface="Wingdings"/>
              </a:rPr>
              <a:t></a:t>
            </a:r>
            <a:br>
              <a:rPr lang="sv-SE" dirty="0">
                <a:sym typeface="Wingdings"/>
              </a:rPr>
            </a:br>
            <a:r>
              <a:rPr lang="sv-SE" dirty="0" err="1">
                <a:sym typeface="Wingdings"/>
              </a:rPr>
              <a:t>consider</a:t>
            </a:r>
            <a:r>
              <a:rPr lang="sv-SE" dirty="0">
                <a:sym typeface="Wingdings"/>
              </a:rPr>
              <a:t> the DA </a:t>
            </a:r>
            <a:r>
              <a:rPr lang="sv-SE" dirty="0">
                <a:solidFill>
                  <a:srgbClr val="C00000"/>
                </a:solidFill>
              </a:rPr>
              <a:t>X</a:t>
            </a:r>
            <a:r>
              <a:rPr lang="en-US" dirty="0"/>
              <a:t> </a:t>
            </a:r>
            <a:r>
              <a:rPr lang="sv-SE" dirty="0">
                <a:sym typeface="Wingdings"/>
              </a:rPr>
              <a:t>for </a:t>
            </a:r>
            <a:r>
              <a:rPr lang="sv-SE" dirty="0" err="1">
                <a:sym typeface="Wingdings"/>
              </a:rPr>
              <a:t>entire</a:t>
            </a:r>
            <a:r>
              <a:rPr lang="sv-SE" dirty="0">
                <a:sym typeface="Wingdings"/>
              </a:rPr>
              <a:t> </a:t>
            </a:r>
            <a:r>
              <a:rPr lang="sv-SE" dirty="0" err="1">
                <a:sym typeface="Wingdings"/>
              </a:rPr>
              <a:t>profile</a:t>
            </a:r>
            <a:endParaRPr lang="sv-SE" dirty="0">
              <a:sym typeface="Wingdings"/>
            </a:endParaRPr>
          </a:p>
          <a:p>
            <a:r>
              <a:rPr lang="sv-SE" dirty="0"/>
              <a:t>If a DA is </a:t>
            </a:r>
            <a:r>
              <a:rPr lang="sv-SE" dirty="0">
                <a:solidFill>
                  <a:schemeClr val="accent5"/>
                </a:solidFill>
                <a:sym typeface="Wingdings"/>
              </a:rPr>
              <a:t>N – </a:t>
            </a:r>
            <a:r>
              <a:rPr lang="sv-SE" i="1" dirty="0">
                <a:solidFill>
                  <a:schemeClr val="accent5"/>
                </a:solidFill>
                <a:sym typeface="Wingdings"/>
              </a:rPr>
              <a:t>Neutral</a:t>
            </a:r>
            <a:r>
              <a:rPr lang="sv-SE" dirty="0">
                <a:sym typeface="Wingdings"/>
              </a:rPr>
              <a:t> for a </a:t>
            </a:r>
            <a:r>
              <a:rPr lang="sv-SE" dirty="0" err="1">
                <a:sym typeface="Wingdings"/>
              </a:rPr>
              <a:t>specific</a:t>
            </a:r>
            <a:r>
              <a:rPr lang="sv-SE" dirty="0">
                <a:sym typeface="Wingdings"/>
              </a:rPr>
              <a:t> </a:t>
            </a:r>
            <a:r>
              <a:rPr lang="sv-SE" dirty="0" err="1">
                <a:sym typeface="Wingdings"/>
              </a:rPr>
              <a:t>attribute</a:t>
            </a:r>
            <a:r>
              <a:rPr lang="sv-SE" dirty="0">
                <a:sym typeface="Wingdings"/>
              </a:rPr>
              <a:t></a:t>
            </a:r>
            <a:br>
              <a:rPr lang="sv-SE" dirty="0">
                <a:sym typeface="Wingdings"/>
              </a:rPr>
            </a:br>
            <a:r>
              <a:rPr lang="sv-SE" dirty="0">
                <a:sym typeface="Wingdings"/>
              </a:rPr>
              <a:t>då påverkas inte designens </a:t>
            </a:r>
            <a:r>
              <a:rPr lang="sv-SE" i="1" dirty="0" err="1">
                <a:sym typeface="Wingdings"/>
              </a:rPr>
              <a:t>appropriateness</a:t>
            </a:r>
            <a:r>
              <a:rPr lang="sv-SE" dirty="0">
                <a:sym typeface="Wingdings"/>
              </a:rPr>
              <a:t> av det</a:t>
            </a:r>
          </a:p>
          <a:p>
            <a:r>
              <a:rPr lang="sv-SE" dirty="0">
                <a:sym typeface="Wingdings"/>
              </a:rPr>
              <a:t>If a DA is </a:t>
            </a:r>
            <a:r>
              <a:rPr lang="sv-SE" dirty="0">
                <a:solidFill>
                  <a:schemeClr val="accent6"/>
                </a:solidFill>
                <a:sym typeface="Wingdings"/>
              </a:rPr>
              <a:t>I – Ideal, </a:t>
            </a:r>
            <a:r>
              <a:rPr lang="sv-SE" dirty="0">
                <a:solidFill>
                  <a:schemeClr val="accent2"/>
                </a:solidFill>
                <a:sym typeface="Wingdings"/>
              </a:rPr>
              <a:t>A – </a:t>
            </a:r>
            <a:r>
              <a:rPr lang="sv-SE" dirty="0" err="1">
                <a:solidFill>
                  <a:schemeClr val="accent2"/>
                </a:solidFill>
                <a:sym typeface="Wingdings"/>
              </a:rPr>
              <a:t>appropriate</a:t>
            </a:r>
            <a:r>
              <a:rPr lang="sv-SE" dirty="0">
                <a:sym typeface="Wingdings"/>
              </a:rPr>
              <a:t>, </a:t>
            </a:r>
            <a:r>
              <a:rPr lang="sv-SE" dirty="0">
                <a:solidFill>
                  <a:srgbClr val="FF0000"/>
                </a:solidFill>
                <a:sym typeface="Wingdings"/>
              </a:rPr>
              <a:t>C – </a:t>
            </a:r>
            <a:r>
              <a:rPr lang="sv-SE" dirty="0" err="1">
                <a:solidFill>
                  <a:srgbClr val="FF0000"/>
                </a:solidFill>
                <a:sym typeface="Wingdings"/>
              </a:rPr>
              <a:t>could</a:t>
            </a:r>
            <a:r>
              <a:rPr lang="sv-SE" dirty="0">
                <a:solidFill>
                  <a:srgbClr val="FF0000"/>
                </a:solidFill>
                <a:sym typeface="Wingdings"/>
              </a:rPr>
              <a:t> be </a:t>
            </a:r>
            <a:r>
              <a:rPr lang="sv-SE" dirty="0" err="1">
                <a:solidFill>
                  <a:srgbClr val="FF0000"/>
                </a:solidFill>
                <a:sym typeface="Wingdings"/>
              </a:rPr>
              <a:t>used</a:t>
            </a:r>
            <a:r>
              <a:rPr lang="sv-SE" dirty="0">
                <a:solidFill>
                  <a:srgbClr val="FF0000"/>
                </a:solidFill>
                <a:sym typeface="Wingdings"/>
              </a:rPr>
              <a:t> </a:t>
            </a:r>
            <a:r>
              <a:rPr lang="sv-SE" dirty="0">
                <a:sym typeface="Wingdings"/>
              </a:rPr>
              <a:t> </a:t>
            </a:r>
            <a:br>
              <a:rPr lang="sv-SE" dirty="0">
                <a:sym typeface="Wingdings"/>
              </a:rPr>
            </a:br>
            <a:r>
              <a:rPr lang="sv-SE" dirty="0" err="1">
                <a:sym typeface="Wingdings"/>
              </a:rPr>
              <a:t>lowest</a:t>
            </a:r>
            <a:r>
              <a:rPr lang="sv-SE" dirty="0">
                <a:sym typeface="Wingdings"/>
              </a:rPr>
              <a:t> </a:t>
            </a:r>
            <a:r>
              <a:rPr lang="sv-SE" dirty="0" err="1">
                <a:sym typeface="Wingdings"/>
              </a:rPr>
              <a:t>applies</a:t>
            </a:r>
            <a:endParaRPr lang="sv-SE" dirty="0">
              <a:sym typeface="Wingdings"/>
            </a:endParaRPr>
          </a:p>
          <a:p>
            <a:endParaRPr lang="sv-SE" dirty="0">
              <a:sym typeface="Wingdings"/>
            </a:endParaRPr>
          </a:p>
          <a:p>
            <a:endParaRPr lang="sv-SE" dirty="0">
              <a:sym typeface="Wingdings"/>
            </a:endParaRPr>
          </a:p>
        </p:txBody>
      </p:sp>
      <p:sp>
        <p:nvSpPr>
          <p:cNvPr id="5" name="textruta 4"/>
          <p:cNvSpPr txBox="1"/>
          <p:nvPr/>
        </p:nvSpPr>
        <p:spPr>
          <a:xfrm>
            <a:off x="7288224" y="6404457"/>
            <a:ext cx="2456570" cy="369332"/>
          </a:xfrm>
          <a:prstGeom prst="rect">
            <a:avLst/>
          </a:prstGeom>
          <a:noFill/>
        </p:spPr>
        <p:txBody>
          <a:bodyPr wrap="none" rtlCol="0">
            <a:spAutoFit/>
          </a:bodyPr>
          <a:lstStyle/>
          <a:p>
            <a:r>
              <a:rPr lang="sv-SE" dirty="0"/>
              <a:t>(</a:t>
            </a:r>
            <a:r>
              <a:rPr lang="sv-SE" dirty="0" err="1"/>
              <a:t>Grammenos</a:t>
            </a:r>
            <a:r>
              <a:rPr lang="sv-SE" dirty="0"/>
              <a:t> et al 2007)</a:t>
            </a:r>
          </a:p>
        </p:txBody>
      </p:sp>
    </p:spTree>
    <p:extLst>
      <p:ext uri="{BB962C8B-B14F-4D97-AF65-F5344CB8AC3E}">
        <p14:creationId xmlns:p14="http://schemas.microsoft.com/office/powerpoint/2010/main" val="59495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4b </a:t>
            </a:r>
            <a:r>
              <a:rPr lang="sv-SE" dirty="0" err="1"/>
              <a:t>User</a:t>
            </a:r>
            <a:r>
              <a:rPr lang="sv-SE" dirty="0"/>
              <a:t> </a:t>
            </a:r>
            <a:r>
              <a:rPr lang="sv-SE" dirty="0" err="1"/>
              <a:t>profile</a:t>
            </a:r>
            <a:r>
              <a:rPr lang="sv-SE" dirty="0"/>
              <a:t>, </a:t>
            </a:r>
            <a:r>
              <a:rPr lang="sv-SE" dirty="0" err="1"/>
              <a:t>example</a:t>
            </a:r>
            <a:endParaRPr lang="sv-SE" dirty="0"/>
          </a:p>
        </p:txBody>
      </p:sp>
      <p:sp>
        <p:nvSpPr>
          <p:cNvPr id="8" name="TextBox 1">
            <a:extLst>
              <a:ext uri="{FF2B5EF4-FFF2-40B4-BE49-F238E27FC236}">
                <a16:creationId xmlns:a16="http://schemas.microsoft.com/office/drawing/2014/main" id="{B7C67613-1CF4-F44E-B55F-B1C931B7B8BD}"/>
              </a:ext>
            </a:extLst>
          </p:cNvPr>
          <p:cNvSpPr txBox="1"/>
          <p:nvPr/>
        </p:nvSpPr>
        <p:spPr>
          <a:xfrm>
            <a:off x="838200" y="1713350"/>
            <a:ext cx="1120050" cy="369332"/>
          </a:xfrm>
          <a:prstGeom prst="rect">
            <a:avLst/>
          </a:prstGeom>
          <a:noFill/>
        </p:spPr>
        <p:txBody>
          <a:bodyPr wrap="none" rtlCol="0">
            <a:spAutoFit/>
          </a:bodyPr>
          <a:lstStyle/>
          <a:p>
            <a:r>
              <a:rPr lang="en-GB" dirty="0"/>
              <a:t>Asteroids:</a:t>
            </a:r>
          </a:p>
        </p:txBody>
      </p:sp>
      <p:pic>
        <p:nvPicPr>
          <p:cNvPr id="7" name="Picture 1" descr="Screenshot of Excel sheet. Showing:&#10;3. Appropriateness analysis of design alternatives for user attributes">
            <a:extLst>
              <a:ext uri="{FF2B5EF4-FFF2-40B4-BE49-F238E27FC236}">
                <a16:creationId xmlns:a16="http://schemas.microsoft.com/office/drawing/2014/main" id="{6897503B-5DDC-5F4B-BF9D-49DEEDD930FE}"/>
              </a:ext>
            </a:extLst>
          </p:cNvPr>
          <p:cNvPicPr>
            <a:picLocks noChangeAspect="1"/>
          </p:cNvPicPr>
          <p:nvPr/>
        </p:nvPicPr>
        <p:blipFill>
          <a:blip r:embed="rId2"/>
          <a:stretch>
            <a:fillRect/>
          </a:stretch>
        </p:blipFill>
        <p:spPr>
          <a:xfrm>
            <a:off x="554704" y="3031763"/>
            <a:ext cx="5224693" cy="2174602"/>
          </a:xfrm>
          <a:prstGeom prst="rect">
            <a:avLst/>
          </a:prstGeom>
        </p:spPr>
      </p:pic>
      <p:cxnSp>
        <p:nvCxnSpPr>
          <p:cNvPr id="6" name="Straight Arrow Connector" descr="Showing th process of creating user profiles (step 4) from step 3: Appropriateness analysis of design alternatives for user attributes." title="Arrow from step 3 to 4">
            <a:extLst>
              <a:ext uri="{FF2B5EF4-FFF2-40B4-BE49-F238E27FC236}">
                <a16:creationId xmlns:a16="http://schemas.microsoft.com/office/drawing/2014/main" id="{61FFD28B-7A44-0D42-8A2A-0C8D19C2C28E}"/>
              </a:ext>
            </a:extLst>
          </p:cNvPr>
          <p:cNvCxnSpPr>
            <a:cxnSpLocks/>
          </p:cNvCxnSpPr>
          <p:nvPr/>
        </p:nvCxnSpPr>
        <p:spPr>
          <a:xfrm>
            <a:off x="5779397" y="3189152"/>
            <a:ext cx="1413094" cy="0"/>
          </a:xfrm>
          <a:prstGeom prst="straightConnector1">
            <a:avLst/>
          </a:prstGeom>
          <a:ln w="57150">
            <a:solidFill>
              <a:schemeClr val="accent1"/>
            </a:solidFill>
            <a:tailEnd type="triangle"/>
          </a:ln>
        </p:spPr>
        <p:style>
          <a:lnRef idx="3">
            <a:schemeClr val="accent1"/>
          </a:lnRef>
          <a:fillRef idx="0">
            <a:schemeClr val="accent1"/>
          </a:fillRef>
          <a:effectRef idx="2">
            <a:schemeClr val="accent1"/>
          </a:effectRef>
          <a:fontRef idx="minor">
            <a:schemeClr val="tx1"/>
          </a:fontRef>
        </p:style>
      </p:cxnSp>
      <p:pic>
        <p:nvPicPr>
          <p:cNvPr id="3" name="Picture 2" descr="Screenshot of Excel sheet. Showing:&#10;4. User profile analysis for game play task Thrust forwad&#10;User profiles of multiple user attributes versus design alternatives&#10;">
            <a:extLst>
              <a:ext uri="{FF2B5EF4-FFF2-40B4-BE49-F238E27FC236}">
                <a16:creationId xmlns:a16="http://schemas.microsoft.com/office/drawing/2014/main" id="{F334A172-F0A2-9D47-957B-F4ED5BE613BF}"/>
              </a:ext>
            </a:extLst>
          </p:cNvPr>
          <p:cNvPicPr>
            <a:picLocks noChangeAspect="1"/>
          </p:cNvPicPr>
          <p:nvPr/>
        </p:nvPicPr>
        <p:blipFill>
          <a:blip r:embed="rId3"/>
          <a:stretch>
            <a:fillRect/>
          </a:stretch>
        </p:blipFill>
        <p:spPr>
          <a:xfrm>
            <a:off x="7192491" y="3029140"/>
            <a:ext cx="4552379" cy="2177225"/>
          </a:xfrm>
          <a:prstGeom prst="rect">
            <a:avLst/>
          </a:prstGeom>
        </p:spPr>
      </p:pic>
    </p:spTree>
    <p:extLst>
      <p:ext uri="{BB962C8B-B14F-4D97-AF65-F5344CB8AC3E}">
        <p14:creationId xmlns:p14="http://schemas.microsoft.com/office/powerpoint/2010/main" val="189027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602A-F139-474D-99E5-45F09E4FB122}"/>
              </a:ext>
            </a:extLst>
          </p:cNvPr>
          <p:cNvSpPr>
            <a:spLocks noGrp="1"/>
          </p:cNvSpPr>
          <p:nvPr>
            <p:ph type="title"/>
          </p:nvPr>
        </p:nvSpPr>
        <p:spPr/>
        <p:txBody>
          <a:bodyPr/>
          <a:lstStyle/>
          <a:p>
            <a:r>
              <a:rPr lang="en-GB" dirty="0"/>
              <a:t>FAQ</a:t>
            </a:r>
          </a:p>
        </p:txBody>
      </p:sp>
      <p:sp>
        <p:nvSpPr>
          <p:cNvPr id="3" name="Content Placeholder 2">
            <a:extLst>
              <a:ext uri="{FF2B5EF4-FFF2-40B4-BE49-F238E27FC236}">
                <a16:creationId xmlns:a16="http://schemas.microsoft.com/office/drawing/2014/main" id="{DD6BC090-F793-754C-9112-9753BFBF235F}"/>
              </a:ext>
            </a:extLst>
          </p:cNvPr>
          <p:cNvSpPr>
            <a:spLocks noGrp="1"/>
          </p:cNvSpPr>
          <p:nvPr>
            <p:ph idx="1"/>
          </p:nvPr>
        </p:nvSpPr>
        <p:spPr>
          <a:xfrm>
            <a:off x="838200" y="1246908"/>
            <a:ext cx="10515600" cy="5611091"/>
          </a:xfrm>
        </p:spPr>
        <p:txBody>
          <a:bodyPr>
            <a:normAutofit fontScale="62500" lnSpcReduction="20000"/>
          </a:bodyPr>
          <a:lstStyle/>
          <a:p>
            <a:pPr marL="0" indent="0">
              <a:buNone/>
            </a:pPr>
            <a:endParaRPr lang="en-US" b="1" dirty="0"/>
          </a:p>
          <a:p>
            <a:pPr marL="0" indent="0">
              <a:buNone/>
            </a:pPr>
            <a:r>
              <a:rPr lang="en-US" b="1" dirty="0"/>
              <a:t>Q: How should the Design Alternatives be interpreted?</a:t>
            </a:r>
            <a:endParaRPr lang="sv-SE" b="1" dirty="0"/>
          </a:p>
          <a:p>
            <a:pPr marL="0" indent="0">
              <a:buNone/>
            </a:pPr>
            <a:r>
              <a:rPr lang="en-US" dirty="0"/>
              <a:t>A: Each Design Alternative (DA) should be understood as exclusive other DAs. E.g. if a DA is named Speech output, then it should be evaluated as if there is only Speech output. If you have multimodal output you need to name the DA accordingly, e.g. </a:t>
            </a:r>
            <a:r>
              <a:rPr lang="en-US" dirty="0" err="1"/>
              <a:t>Speech+SoundEffect</a:t>
            </a:r>
            <a:r>
              <a:rPr lang="en-US" dirty="0"/>
              <a:t> output.</a:t>
            </a:r>
            <a:endParaRPr lang="sv-SE" dirty="0"/>
          </a:p>
          <a:p>
            <a:pPr marL="0" indent="0">
              <a:buNone/>
            </a:pPr>
            <a:endParaRPr lang="en-US" b="1" dirty="0"/>
          </a:p>
          <a:p>
            <a:pPr marL="0" indent="0">
              <a:buNone/>
            </a:pPr>
            <a:r>
              <a:rPr lang="en-US" b="1" dirty="0"/>
              <a:t>Q: How should the User Attributes be interpreted?</a:t>
            </a:r>
            <a:endParaRPr lang="sv-SE" b="1" dirty="0"/>
          </a:p>
          <a:p>
            <a:pPr marL="0" indent="0">
              <a:buNone/>
            </a:pPr>
            <a:r>
              <a:rPr lang="en-US" dirty="0"/>
              <a:t>A: Each User Attribute (UA) should be understood as exclusive other UAs. E.g. if the UA is Low Vision, it is only Low vision that should be evaluated. The user is assumed to have no other impairments.</a:t>
            </a:r>
          </a:p>
          <a:p>
            <a:pPr marL="0" indent="0">
              <a:buNone/>
            </a:pPr>
            <a:endParaRPr lang="en-US" dirty="0"/>
          </a:p>
          <a:p>
            <a:pPr marL="0" indent="0">
              <a:buNone/>
            </a:pPr>
            <a:r>
              <a:rPr lang="sv-SE" b="1" dirty="0"/>
              <a:t>Q: </a:t>
            </a:r>
            <a:r>
              <a:rPr lang="sv-SE" b="1" dirty="0" err="1"/>
              <a:t>How</a:t>
            </a:r>
            <a:r>
              <a:rPr lang="sv-SE" b="1" dirty="0"/>
              <a:t> to </a:t>
            </a:r>
            <a:r>
              <a:rPr lang="sv-SE" b="1" dirty="0" err="1"/>
              <a:t>handle</a:t>
            </a:r>
            <a:r>
              <a:rPr lang="sv-SE" b="1" dirty="0"/>
              <a:t> </a:t>
            </a:r>
            <a:r>
              <a:rPr lang="sv-SE" b="1" dirty="0" err="1"/>
              <a:t>multiple</a:t>
            </a:r>
            <a:r>
              <a:rPr lang="sv-SE" b="1" dirty="0"/>
              <a:t> </a:t>
            </a:r>
            <a:r>
              <a:rPr lang="sv-SE" b="1" dirty="0" err="1"/>
              <a:t>user</a:t>
            </a:r>
            <a:r>
              <a:rPr lang="sv-SE" b="1" dirty="0"/>
              <a:t> </a:t>
            </a:r>
            <a:r>
              <a:rPr lang="sv-SE" b="1" dirty="0" err="1"/>
              <a:t>attributes</a:t>
            </a:r>
            <a:r>
              <a:rPr lang="sv-SE" b="1" dirty="0"/>
              <a:t>?</a:t>
            </a:r>
          </a:p>
          <a:p>
            <a:pPr marL="0" indent="0">
              <a:buNone/>
            </a:pPr>
            <a:r>
              <a:rPr lang="sv-SE" dirty="0"/>
              <a:t>A: </a:t>
            </a:r>
            <a:r>
              <a:rPr lang="sv-SE" dirty="0" err="1"/>
              <a:t>This</a:t>
            </a:r>
            <a:r>
              <a:rPr lang="sv-SE" dirty="0"/>
              <a:t> is </a:t>
            </a:r>
            <a:r>
              <a:rPr lang="sv-SE" dirty="0" err="1"/>
              <a:t>done</a:t>
            </a:r>
            <a:r>
              <a:rPr lang="sv-SE" dirty="0"/>
              <a:t> </a:t>
            </a:r>
            <a:r>
              <a:rPr lang="sv-SE" dirty="0" err="1"/>
              <a:t>with</a:t>
            </a:r>
            <a:r>
              <a:rPr lang="sv-SE" dirty="0"/>
              <a:t> </a:t>
            </a:r>
            <a:r>
              <a:rPr lang="sv-SE" dirty="0" err="1"/>
              <a:t>User</a:t>
            </a:r>
            <a:r>
              <a:rPr lang="sv-SE" dirty="0"/>
              <a:t> </a:t>
            </a:r>
            <a:r>
              <a:rPr lang="sv-SE" dirty="0" err="1"/>
              <a:t>Profiles</a:t>
            </a:r>
            <a:endParaRPr lang="sv-SE" dirty="0"/>
          </a:p>
          <a:p>
            <a:pPr marL="0" indent="0">
              <a:buNone/>
            </a:pPr>
            <a:endParaRPr lang="en-US" b="1" dirty="0"/>
          </a:p>
          <a:p>
            <a:pPr marL="0" indent="0">
              <a:buNone/>
            </a:pPr>
            <a:r>
              <a:rPr lang="en-US" b="1" dirty="0"/>
              <a:t>Q: How to select between nearby appropriateness levels? For instance, between Ideal and Could be used?</a:t>
            </a:r>
            <a:endParaRPr lang="sv-SE" b="1" dirty="0"/>
          </a:p>
          <a:p>
            <a:pPr marL="0" indent="0">
              <a:buNone/>
            </a:pPr>
            <a:r>
              <a:rPr lang="en-US" dirty="0"/>
              <a:t>A: This is sometimes hard and there is no simple answer. It all comes down to the motivation of your choice, which should be well-grounded at least in research and preferably by involving gamers with disabilities. Remember that the appropriateness depends on design alternatives, user attributes, and game mechanics, and thus also unique per game.</a:t>
            </a:r>
          </a:p>
          <a:p>
            <a:pPr marL="0" indent="0">
              <a:buNone/>
            </a:pPr>
            <a:endParaRPr lang="sv-SE" dirty="0"/>
          </a:p>
        </p:txBody>
      </p:sp>
    </p:spTree>
    <p:extLst>
      <p:ext uri="{BB962C8B-B14F-4D97-AF65-F5344CB8AC3E}">
        <p14:creationId xmlns:p14="http://schemas.microsoft.com/office/powerpoint/2010/main" val="255864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485</Words>
  <Application>Microsoft Macintosh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Unified design  of computer games HCI</vt:lpstr>
      <vt:lpstr>Overview</vt:lpstr>
      <vt:lpstr>Unified Design, five steps</vt:lpstr>
      <vt:lpstr>1. Abstract Task Decomposition</vt:lpstr>
      <vt:lpstr>2. Polymorphic Specialization     with Design Alternatives </vt:lpstr>
      <vt:lpstr>3. Appropriateness analysis</vt:lpstr>
      <vt:lpstr>4a Merge attributes to a user profile</vt:lpstr>
      <vt:lpstr>4b User profile, example</vt:lpstr>
      <vt:lpstr>FAQ</vt:lpstr>
      <vt:lpstr>References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Unified Design, fem steg</dc:title>
  <dc:creator>Thomas Westin</dc:creator>
  <cp:lastModifiedBy>Thomas Westin</cp:lastModifiedBy>
  <cp:revision>45</cp:revision>
  <cp:lastPrinted>2018-02-12T14:53:17Z</cp:lastPrinted>
  <dcterms:created xsi:type="dcterms:W3CDTF">2018-02-06T16:10:41Z</dcterms:created>
  <dcterms:modified xsi:type="dcterms:W3CDTF">2018-07-03T13:07:52Z</dcterms:modified>
</cp:coreProperties>
</file>